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1"/>
  </p:notesMasterIdLst>
  <p:sldIdLst>
    <p:sldId id="311" r:id="rId2"/>
    <p:sldId id="360" r:id="rId3"/>
    <p:sldId id="337" r:id="rId4"/>
    <p:sldId id="394" r:id="rId5"/>
    <p:sldId id="381" r:id="rId6"/>
    <p:sldId id="344" r:id="rId7"/>
    <p:sldId id="339" r:id="rId8"/>
    <p:sldId id="343" r:id="rId9"/>
    <p:sldId id="342" r:id="rId10"/>
    <p:sldId id="361" r:id="rId11"/>
    <p:sldId id="382" r:id="rId12"/>
    <p:sldId id="377" r:id="rId13"/>
    <p:sldId id="375" r:id="rId14"/>
    <p:sldId id="366" r:id="rId15"/>
    <p:sldId id="368" r:id="rId16"/>
    <p:sldId id="379" r:id="rId17"/>
    <p:sldId id="380" r:id="rId18"/>
    <p:sldId id="383" r:id="rId19"/>
    <p:sldId id="396" r:id="rId20"/>
    <p:sldId id="391" r:id="rId21"/>
    <p:sldId id="395" r:id="rId22"/>
    <p:sldId id="384" r:id="rId23"/>
    <p:sldId id="358" r:id="rId24"/>
    <p:sldId id="341" r:id="rId25"/>
    <p:sldId id="392" r:id="rId26"/>
    <p:sldId id="400" r:id="rId27"/>
    <p:sldId id="399" r:id="rId28"/>
    <p:sldId id="397" r:id="rId29"/>
    <p:sldId id="398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4A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381" autoAdjust="0"/>
  </p:normalViewPr>
  <p:slideViewPr>
    <p:cSldViewPr>
      <p:cViewPr>
        <p:scale>
          <a:sx n="105" d="100"/>
          <a:sy n="105" d="100"/>
        </p:scale>
        <p:origin x="-1096" y="-3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65" d="100"/>
          <a:sy n="165" d="100"/>
        </p:scale>
        <p:origin x="-2616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1357AC-B911-41D5-B784-0AF0C2992991}" type="datetimeFigureOut">
              <a:rPr lang="en-US" smtClean="0"/>
              <a:t>8/4/13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67D1D-873B-41B3-9738-AC192A69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873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042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Supporting </a:t>
            </a:r>
            <a:r>
              <a:rPr lang="en-US" dirty="0" smtClean="0"/>
              <a:t>short tasks has only become possible recently, with new techniques and results that allow</a:t>
            </a:r>
            <a:r>
              <a:rPr lang="en-US" baseline="0" dirty="0" smtClean="0"/>
              <a:t> us to push the envelope on task duration.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97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Low-latency requirement means standard batching</a:t>
            </a:r>
            <a:r>
              <a:rPr lang="en-US" baseline="0" dirty="0" smtClean="0"/>
              <a:t> techniques not effective</a:t>
            </a:r>
          </a:p>
          <a:p>
            <a:endParaRPr lang="en-US" baseline="0" dirty="0" smtClean="0"/>
          </a:p>
          <a:p>
            <a:r>
              <a:rPr lang="en-US" baseline="0" dirty="0" smtClean="0"/>
              <a:t>Sparrow uses a randomized load balancing approach with no shared state to achieve high </a:t>
            </a:r>
            <a:r>
              <a:rPr lang="en-US" baseline="0" dirty="0" smtClean="0"/>
              <a:t>throughput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360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 an engineering challenge,</a:t>
            </a:r>
            <a:r>
              <a:rPr lang="en-US" baseline="0" dirty="0" smtClean="0"/>
              <a:t> people just not </a:t>
            </a:r>
            <a:r>
              <a:rPr lang="en-US" baseline="0" dirty="0" smtClean="0"/>
              <a:t>doing </a:t>
            </a:r>
            <a:r>
              <a:rPr lang="en-US" baseline="0" dirty="0" smtClean="0"/>
              <a:t>this stuff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Possible today: frameworks like Spark already use a </a:t>
            </a:r>
            <a:r>
              <a:rPr lang="en-US" baseline="0" dirty="0" smtClean="0"/>
              <a:t>thread pool</a:t>
            </a:r>
            <a:r>
              <a:rPr lang="en-US" baseline="0" dirty="0" smtClean="0"/>
              <a:t>, launch of milliseconds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5704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9596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Framework controls/manages</a:t>
            </a:r>
            <a:r>
              <a:rPr lang="en-US" baseline="0" dirty="0" smtClean="0"/>
              <a:t> when blocks are read from disk and when they’re read over the </a:t>
            </a:r>
            <a:r>
              <a:rPr lang="en-US" baseline="0" dirty="0" smtClean="0"/>
              <a:t>network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</a:t>
            </a:r>
            <a:r>
              <a:rPr lang="en-US" baseline="0" dirty="0" smtClean="0"/>
              <a:t>is a </a:t>
            </a:r>
            <a:r>
              <a:rPr lang="en-US" baseline="0" dirty="0" smtClean="0"/>
              <a:t>challenge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760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5985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97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8153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8153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we can make tasks smaller, we have a clean way of solving these two problems that have proven to be very</a:t>
            </a:r>
            <a:r>
              <a:rPr lang="en-US" baseline="0" dirty="0" smtClean="0"/>
              <a:t> </a:t>
            </a:r>
            <a:r>
              <a:rPr lang="en-US" baseline="0" dirty="0" smtClean="0"/>
              <a:t>difficult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12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8230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97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Takeaway: significant potential benefits from using tiny tasks (also note that this is a general result,</a:t>
            </a:r>
            <a:r>
              <a:rPr lang="en-US" baseline="0" dirty="0" smtClean="0"/>
              <a:t> telling us what the potential gain from mitigating stragglers is)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1457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97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97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360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B9C96-35DC-4441-A046-3D71FC8CAE9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7970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 minute sampled period in the middle of the experiment (4000 </a:t>
            </a:r>
            <a:r>
              <a:rPr lang="en-US" dirty="0" smtClean="0"/>
              <a:t>queries)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B9C96-35DC-4441-A046-3D71FC8CAE9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400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talk centers</a:t>
            </a:r>
            <a:r>
              <a:rPr lang="en-US" baseline="0" dirty="0" smtClean="0"/>
              <a:t> on one simple message: we should be using much smaller tasks.</a:t>
            </a:r>
          </a:p>
          <a:p>
            <a:r>
              <a:rPr lang="en-US" baseline="0" dirty="0" smtClean="0"/>
              <a:t>Argue that all jobs, even job running batch jobs that take hours to complete, should be partitioned into sub-second “tiny tasks”</a:t>
            </a:r>
          </a:p>
          <a:p>
            <a:r>
              <a:rPr lang="en-US" baseline="0" dirty="0" smtClean="0"/>
              <a:t>So for example in a cluster with 4 slots, break the job into many more than 4 tasks, so each slot runs many </a:t>
            </a:r>
            <a:r>
              <a:rPr lang="en-US" baseline="0" dirty="0" smtClean="0"/>
              <a:t>tasks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9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9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97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kinds</a:t>
            </a:r>
            <a:r>
              <a:rPr lang="en-US" baseline="0" dirty="0" smtClean="0"/>
              <a:t> of different solutions attempt to target this problem. Lots of excellent work in this area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66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By scheduling work at fine time granularity,</a:t>
            </a:r>
            <a:r>
              <a:rPr lang="en-US" baseline="0" dirty="0" smtClean="0"/>
              <a:t> the cluster scheduler ensures that work will be evenly spread over available resources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14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Many of you will notice that </a:t>
            </a:r>
            <a:r>
              <a:rPr lang="en-US" dirty="0" smtClean="0"/>
              <a:t>this</a:t>
            </a:r>
            <a:r>
              <a:rPr lang="en-US" baseline="0" dirty="0" smtClean="0"/>
              <a:t> is the same argument used for short scheduling quanta decades ago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818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excellent work and </a:t>
            </a:r>
            <a:r>
              <a:rPr lang="en-US" dirty="0" smtClean="0"/>
              <a:t>sophisticated</a:t>
            </a:r>
            <a:r>
              <a:rPr lang="en-US" baseline="0" dirty="0" smtClean="0"/>
              <a:t> techniques</a:t>
            </a:r>
            <a:r>
              <a:rPr lang="en-US" dirty="0" smtClean="0"/>
              <a:t> to solve one of these problems in isolation</a:t>
            </a:r>
          </a:p>
          <a:p>
            <a:endParaRPr lang="en-US" dirty="0" smtClean="0"/>
          </a:p>
          <a:p>
            <a:r>
              <a:rPr lang="en-US" dirty="0" smtClean="0"/>
              <a:t>If we can efficiently</a:t>
            </a:r>
            <a:r>
              <a:rPr lang="en-US" baseline="0" dirty="0" smtClean="0"/>
              <a:t> support much shorter tasks</a:t>
            </a:r>
            <a:r>
              <a:rPr lang="en-US" dirty="0" smtClean="0"/>
              <a:t>, we have a simple, unified way of solving these two problems that have proven to be very</a:t>
            </a:r>
            <a:r>
              <a:rPr lang="en-US" baseline="0" dirty="0" smtClean="0"/>
              <a:t> </a:t>
            </a:r>
            <a:r>
              <a:rPr lang="en-US" baseline="0" dirty="0" smtClean="0"/>
              <a:t>difficult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67D1D-873B-41B3-9738-AC192A692B0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12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08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35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698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897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80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33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999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411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28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052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355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931C5-71BA-4A1F-B891-0D7E2BFF44D3}" type="datetimeFigureOut">
              <a:rPr lang="en-US" smtClean="0"/>
              <a:t>8/4/13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969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0" i="0" kern="1200">
          <a:solidFill>
            <a:schemeClr val="tx1"/>
          </a:solidFill>
          <a:latin typeface="Yanone Kaffeesatz Light"/>
          <a:ea typeface="+mn-ea"/>
          <a:cs typeface="Yanone Kaffeesatz Light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b="0" i="0" kern="1200">
          <a:solidFill>
            <a:schemeClr val="tx1"/>
          </a:solidFill>
          <a:latin typeface="Yanone Kaffeesatz Light"/>
          <a:ea typeface="+mn-ea"/>
          <a:cs typeface="Yanone Kaffeesatz Light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0" i="0" kern="1200">
          <a:solidFill>
            <a:schemeClr val="tx1"/>
          </a:solidFill>
          <a:latin typeface="Yanone Kaffeesatz Light"/>
          <a:ea typeface="+mn-ea"/>
          <a:cs typeface="Yanone Kaffeesatz Light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b="0" i="0" kern="1200">
          <a:solidFill>
            <a:schemeClr val="tx1"/>
          </a:solidFill>
          <a:latin typeface="Yanone Kaffeesatz Light"/>
          <a:ea typeface="+mn-ea"/>
          <a:cs typeface="Yanone Kaffeesatz Light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b="0" i="0" kern="1200">
          <a:solidFill>
            <a:schemeClr val="tx1"/>
          </a:solidFill>
          <a:latin typeface="Yanone Kaffeesatz Light"/>
          <a:ea typeface="+mn-ea"/>
          <a:cs typeface="Yanone Kaffeesatz Light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5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5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7772400" cy="1470025"/>
          </a:xfrm>
        </p:spPr>
        <p:txBody>
          <a:bodyPr/>
          <a:lstStyle/>
          <a:p>
            <a:r>
              <a:rPr lang="en-US" dirty="0" smtClean="0">
                <a:cs typeface="Futura"/>
              </a:rPr>
              <a:t>The Case for Tiny Tasks in Compute Clusters</a:t>
            </a:r>
            <a:endParaRPr lang="en-US" dirty="0">
              <a:cs typeface="Futur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429000"/>
            <a:ext cx="6705600" cy="1752600"/>
          </a:xfrm>
        </p:spPr>
        <p:txBody>
          <a:bodyPr>
            <a:normAutofit/>
          </a:bodyPr>
          <a:lstStyle/>
          <a:p>
            <a:r>
              <a:rPr lang="en-US" dirty="0" smtClean="0"/>
              <a:t>Kay Ousterhout</a:t>
            </a:r>
            <a:r>
              <a:rPr lang="en-US" baseline="30000" dirty="0"/>
              <a:t>*</a:t>
            </a:r>
            <a:r>
              <a:rPr lang="en-US" dirty="0" smtClean="0"/>
              <a:t>, </a:t>
            </a:r>
            <a:r>
              <a:rPr lang="en-US" dirty="0" err="1" smtClean="0"/>
              <a:t>Aurojit</a:t>
            </a:r>
            <a:r>
              <a:rPr lang="en-US" dirty="0" smtClean="0"/>
              <a:t> Panda</a:t>
            </a:r>
            <a:r>
              <a:rPr lang="en-US" baseline="30000" dirty="0"/>
              <a:t>*</a:t>
            </a:r>
            <a:r>
              <a:rPr lang="en-US" dirty="0" smtClean="0"/>
              <a:t>, Joshua Rosen</a:t>
            </a:r>
            <a:r>
              <a:rPr lang="en-US" baseline="30000" dirty="0"/>
              <a:t>*</a:t>
            </a:r>
            <a:r>
              <a:rPr lang="en-US" dirty="0" smtClean="0"/>
              <a:t>, </a:t>
            </a:r>
            <a:r>
              <a:rPr lang="en-US" dirty="0" err="1" smtClean="0"/>
              <a:t>Shivaram</a:t>
            </a:r>
            <a:r>
              <a:rPr lang="en-US" dirty="0" smtClean="0"/>
              <a:t> </a:t>
            </a:r>
            <a:r>
              <a:rPr lang="en-US" dirty="0" err="1" smtClean="0"/>
              <a:t>Venkataraman</a:t>
            </a:r>
            <a:r>
              <a:rPr lang="en-US" baseline="30000" dirty="0" smtClean="0"/>
              <a:t>*</a:t>
            </a:r>
            <a:r>
              <a:rPr lang="en-US" dirty="0" smtClean="0"/>
              <a:t>, </a:t>
            </a:r>
            <a:r>
              <a:rPr lang="en-US" dirty="0" err="1" smtClean="0"/>
              <a:t>Reynold</a:t>
            </a:r>
            <a:r>
              <a:rPr lang="en-US" dirty="0" smtClean="0"/>
              <a:t> </a:t>
            </a:r>
            <a:r>
              <a:rPr lang="en-US" dirty="0" err="1" smtClean="0"/>
              <a:t>Xin</a:t>
            </a:r>
            <a:r>
              <a:rPr lang="en-US" baseline="30000" dirty="0"/>
              <a:t>*</a:t>
            </a:r>
            <a:r>
              <a:rPr lang="en-US" dirty="0" smtClean="0"/>
              <a:t>,</a:t>
            </a:r>
          </a:p>
          <a:p>
            <a:r>
              <a:rPr lang="en-US" dirty="0" smtClean="0"/>
              <a:t>Sylvia </a:t>
            </a:r>
            <a:r>
              <a:rPr lang="en-US" dirty="0" err="1" smtClean="0"/>
              <a:t>Ratnasamy</a:t>
            </a:r>
            <a:r>
              <a:rPr lang="en-US" baseline="30000" dirty="0"/>
              <a:t>*</a:t>
            </a:r>
            <a:r>
              <a:rPr lang="en-US" dirty="0" smtClean="0"/>
              <a:t>, Scott </a:t>
            </a:r>
            <a:r>
              <a:rPr lang="en-US" dirty="0" err="1" smtClean="0"/>
              <a:t>Shenker</a:t>
            </a:r>
            <a:r>
              <a:rPr lang="en-US" baseline="30000" dirty="0" smtClean="0"/>
              <a:t>*+</a:t>
            </a:r>
            <a:r>
              <a:rPr lang="en-US" dirty="0" smtClean="0"/>
              <a:t>, Ion </a:t>
            </a:r>
            <a:r>
              <a:rPr lang="en-US" dirty="0" err="1" smtClean="0"/>
              <a:t>Stoica</a:t>
            </a:r>
            <a:r>
              <a:rPr lang="en-US" baseline="30000" dirty="0"/>
              <a:t>*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219200" y="5562600"/>
            <a:ext cx="67056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aseline="30000" dirty="0" smtClean="0"/>
              <a:t>*</a:t>
            </a:r>
            <a:r>
              <a:rPr lang="en-US" dirty="0" smtClean="0"/>
              <a:t> UC Berkeley, </a:t>
            </a:r>
            <a:r>
              <a:rPr lang="en-US" baseline="30000" dirty="0" smtClean="0"/>
              <a:t>+</a:t>
            </a:r>
            <a:r>
              <a:rPr lang="en-US" dirty="0"/>
              <a:t> </a:t>
            </a:r>
            <a:r>
              <a:rPr lang="en-US" dirty="0" smtClean="0"/>
              <a:t>ICSI</a:t>
            </a:r>
          </a:p>
        </p:txBody>
      </p:sp>
    </p:spTree>
    <p:extLst>
      <p:ext uri="{BB962C8B-B14F-4D97-AF65-F5344CB8AC3E}">
        <p14:creationId xmlns:p14="http://schemas.microsoft.com/office/powerpoint/2010/main" val="3271556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Benefits: Recap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idx="1"/>
          </p:nvPr>
        </p:nvSpPr>
        <p:spPr>
          <a:xfrm>
            <a:off x="-27532" y="2133600"/>
            <a:ext cx="2743200" cy="1360487"/>
          </a:xfrm>
        </p:spPr>
        <p:txBody>
          <a:bodyPr>
            <a:noAutofit/>
          </a:bodyPr>
          <a:lstStyle/>
          <a:p>
            <a:pPr algn="ctr"/>
            <a:r>
              <a:rPr lang="en-US" sz="3600" dirty="0" smtClean="0"/>
              <a:t>(1) Straggler mitigation</a:t>
            </a:r>
            <a:endParaRPr lang="en-US" sz="3600" dirty="0"/>
          </a:p>
        </p:txBody>
      </p:sp>
      <p:sp>
        <p:nvSpPr>
          <p:cNvPr id="12" name="Right Arrow 11"/>
          <p:cNvSpPr/>
          <p:nvPr/>
        </p:nvSpPr>
        <p:spPr>
          <a:xfrm>
            <a:off x="4572000" y="2743200"/>
            <a:ext cx="381000" cy="304800"/>
          </a:xfrm>
          <a:prstGeom prst="rightArrow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idx="1"/>
          </p:nvPr>
        </p:nvSpPr>
        <p:spPr>
          <a:xfrm>
            <a:off x="0" y="4419600"/>
            <a:ext cx="2362200" cy="1360487"/>
          </a:xfrm>
        </p:spPr>
        <p:txBody>
          <a:bodyPr>
            <a:noAutofit/>
          </a:bodyPr>
          <a:lstStyle/>
          <a:p>
            <a:pPr algn="ctr"/>
            <a:r>
              <a:rPr lang="en-US" sz="3600" dirty="0" smtClean="0"/>
              <a:t>(2) Improved sharing</a:t>
            </a:r>
            <a:endParaRPr lang="en-US" sz="3600" dirty="0"/>
          </a:p>
        </p:txBody>
      </p:sp>
      <p:pic>
        <p:nvPicPr>
          <p:cNvPr id="11" name="Picture 10" descr="slot_diagram_afte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4648200"/>
            <a:ext cx="2474042" cy="1457455"/>
          </a:xfrm>
          <a:prstGeom prst="rect">
            <a:avLst/>
          </a:prstGeom>
        </p:spPr>
      </p:pic>
      <p:pic>
        <p:nvPicPr>
          <p:cNvPr id="19" name="Picture 18" descr="binpacking-befor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209800"/>
            <a:ext cx="2234653" cy="16118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064265" y="2057400"/>
            <a:ext cx="207005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 smtClean="0">
                <a:latin typeface="Yanone Kaffeesatz Light"/>
                <a:cs typeface="Yanone Kaffeesatz Light"/>
              </a:rPr>
              <a:t>Mantri</a:t>
            </a:r>
            <a:r>
              <a:rPr lang="en-US" sz="2000" dirty="0" smtClean="0">
                <a:latin typeface="Yanone Kaffeesatz Light"/>
                <a:cs typeface="Yanone Kaffeesatz Light"/>
              </a:rPr>
              <a:t> (OSDI ‘10)</a:t>
            </a:r>
          </a:p>
          <a:p>
            <a:pPr algn="ctr"/>
            <a:r>
              <a:rPr lang="en-US" sz="2000" dirty="0">
                <a:latin typeface="Yanone Kaffeesatz Light"/>
                <a:cs typeface="Yanone Kaffeesatz Light"/>
              </a:rPr>
              <a:t>Scarlett (</a:t>
            </a:r>
            <a:r>
              <a:rPr lang="en-US" sz="2000" dirty="0" err="1">
                <a:latin typeface="Yanone Kaffeesatz Light"/>
                <a:cs typeface="Yanone Kaffeesatz Light"/>
              </a:rPr>
              <a:t>EuroSys</a:t>
            </a:r>
            <a:r>
              <a:rPr lang="en-US" sz="2000" dirty="0">
                <a:latin typeface="Yanone Kaffeesatz Light"/>
                <a:cs typeface="Yanone Kaffeesatz Light"/>
              </a:rPr>
              <a:t> </a:t>
            </a:r>
            <a:r>
              <a:rPr lang="fr-FR" sz="2000" dirty="0">
                <a:latin typeface="Yanone Kaffeesatz Light"/>
                <a:cs typeface="Yanone Kaffeesatz Light"/>
              </a:rPr>
              <a:t>’</a:t>
            </a:r>
            <a:r>
              <a:rPr lang="en-US" sz="2000" dirty="0">
                <a:latin typeface="Yanone Kaffeesatz Light"/>
                <a:cs typeface="Yanone Kaffeesatz Light"/>
              </a:rPr>
              <a:t>11</a:t>
            </a:r>
            <a:r>
              <a:rPr lang="en-US" sz="2000" dirty="0" smtClean="0">
                <a:latin typeface="Yanone Kaffeesatz Light"/>
                <a:cs typeface="Yanone Kaffeesatz Light"/>
              </a:rPr>
              <a:t>)</a:t>
            </a:r>
          </a:p>
          <a:p>
            <a:pPr algn="ctr"/>
            <a:r>
              <a:rPr lang="en-US" sz="2000" dirty="0" err="1" smtClean="0">
                <a:latin typeface="Yanone Kaffeesatz Light"/>
                <a:cs typeface="Yanone Kaffeesatz Light"/>
              </a:rPr>
              <a:t>SkewTune</a:t>
            </a:r>
            <a:r>
              <a:rPr lang="en-US" sz="2000" dirty="0" smtClean="0">
                <a:latin typeface="Yanone Kaffeesatz Light"/>
                <a:cs typeface="Yanone Kaffeesatz Light"/>
              </a:rPr>
              <a:t> (SIGMOD ‘12)</a:t>
            </a:r>
          </a:p>
          <a:p>
            <a:pPr algn="ctr"/>
            <a:r>
              <a:rPr lang="en-US" sz="2000" dirty="0" smtClean="0">
                <a:latin typeface="Yanone Kaffeesatz Light"/>
                <a:cs typeface="Yanone Kaffeesatz Light"/>
              </a:rPr>
              <a:t>Dolly (NSDI </a:t>
            </a:r>
            <a:r>
              <a:rPr lang="fr-FR" sz="2000" dirty="0" smtClean="0">
                <a:latin typeface="Yanone Kaffeesatz Light"/>
                <a:cs typeface="Yanone Kaffeesatz Light"/>
              </a:rPr>
              <a:t>’</a:t>
            </a:r>
            <a:r>
              <a:rPr lang="en-US" sz="2000" dirty="0" smtClean="0">
                <a:latin typeface="Yanone Kaffeesatz Light"/>
                <a:cs typeface="Yanone Kaffeesatz Light"/>
              </a:rPr>
              <a:t>13)</a:t>
            </a:r>
          </a:p>
          <a:p>
            <a:pPr algn="ctr"/>
            <a:r>
              <a:rPr lang="en-US" sz="2000" dirty="0" smtClean="0">
                <a:latin typeface="Yanone Kaffeesatz Light"/>
                <a:cs typeface="Yanone Kaffeesatz Light"/>
              </a:rPr>
              <a:t>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24295" y="4724400"/>
            <a:ext cx="17197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Yanone Kaffeesatz Light"/>
                <a:cs typeface="Yanone Kaffeesatz Light"/>
              </a:rPr>
              <a:t>Quincy (SOSP ‘09)</a:t>
            </a:r>
          </a:p>
          <a:p>
            <a:pPr algn="r"/>
            <a:r>
              <a:rPr lang="en-US" sz="2000" dirty="0" smtClean="0">
                <a:latin typeface="Yanone Kaffeesatz Light"/>
                <a:cs typeface="Yanone Kaffeesatz Light"/>
              </a:rPr>
              <a:t>Amoeba (SOCC </a:t>
            </a:r>
            <a:r>
              <a:rPr lang="fr-FR" sz="2000" dirty="0" smtClean="0">
                <a:latin typeface="Yanone Kaffeesatz Light"/>
                <a:cs typeface="Yanone Kaffeesatz Light"/>
              </a:rPr>
              <a:t>’</a:t>
            </a:r>
            <a:r>
              <a:rPr lang="en-US" sz="2000" dirty="0" smtClean="0">
                <a:latin typeface="Yanone Kaffeesatz Light"/>
                <a:cs typeface="Yanone Kaffeesatz Light"/>
              </a:rPr>
              <a:t>12)</a:t>
            </a:r>
          </a:p>
          <a:p>
            <a:pPr algn="r"/>
            <a:r>
              <a:rPr lang="en-US" sz="2000" dirty="0" smtClean="0">
                <a:latin typeface="Yanone Kaffeesatz Light"/>
                <a:cs typeface="Yanone Kaffeesatz Light"/>
              </a:rPr>
              <a:t>…</a:t>
            </a:r>
            <a:endParaRPr lang="en-US" sz="2000" dirty="0">
              <a:latin typeface="Yanone Kaffeesatz Light"/>
              <a:cs typeface="Yanone Kaffeesatz Light"/>
            </a:endParaRPr>
          </a:p>
        </p:txBody>
      </p:sp>
      <p:sp>
        <p:nvSpPr>
          <p:cNvPr id="16" name="Right Arrow 15"/>
          <p:cNvSpPr/>
          <p:nvPr/>
        </p:nvSpPr>
        <p:spPr>
          <a:xfrm>
            <a:off x="4572000" y="5092112"/>
            <a:ext cx="381000" cy="304800"/>
          </a:xfrm>
          <a:prstGeom prst="rightArrow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binpacking-after-tinier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209800"/>
            <a:ext cx="2084932" cy="1600200"/>
          </a:xfrm>
          <a:prstGeom prst="rect">
            <a:avLst/>
          </a:prstGeom>
        </p:spPr>
      </p:pic>
      <p:pic>
        <p:nvPicPr>
          <p:cNvPr id="18" name="Picture 17" descr="slot_diagram_after_tinier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4648200"/>
            <a:ext cx="2447348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90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2286000"/>
            <a:ext cx="289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solidFill>
                  <a:srgbClr val="A6A6A6"/>
                </a:solidFill>
                <a:latin typeface="Yanone Kaffeesatz Light"/>
                <a:cs typeface="Yanone Kaffeesatz Light"/>
              </a:rPr>
              <a:t>Why?</a:t>
            </a:r>
            <a:endParaRPr lang="en-US" sz="9600" b="1" dirty="0">
              <a:solidFill>
                <a:srgbClr val="A6A6A6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95600" y="2286000"/>
            <a:ext cx="289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latin typeface="Yanone Kaffeesatz Light"/>
                <a:cs typeface="Yanone Kaffeesatz Light"/>
              </a:rPr>
              <a:t>How?</a:t>
            </a:r>
            <a:endParaRPr lang="en-US" sz="9600" b="1" dirty="0">
              <a:latin typeface="Yanone Kaffeesatz Light"/>
              <a:cs typeface="Yanone Kaffeesatz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62600" y="2286000"/>
            <a:ext cx="3429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solidFill>
                  <a:schemeClr val="bg1">
                    <a:lumMod val="65000"/>
                  </a:schemeClr>
                </a:solidFill>
                <a:latin typeface="Yanone Kaffeesatz Light"/>
                <a:cs typeface="Yanone Kaffeesatz Light"/>
              </a:rPr>
              <a:t>Where?</a:t>
            </a:r>
            <a:endParaRPr lang="en-US" sz="9600" b="1" dirty="0">
              <a:solidFill>
                <a:schemeClr val="bg1">
                  <a:lumMod val="65000"/>
                </a:schemeClr>
              </a:solidFill>
              <a:latin typeface="Yanone Kaffeesatz Light"/>
              <a:cs typeface="Yanone Kaffeesatz Light"/>
            </a:endParaRPr>
          </a:p>
        </p:txBody>
      </p:sp>
    </p:spTree>
    <p:extLst>
      <p:ext uri="{BB962C8B-B14F-4D97-AF65-F5344CB8AC3E}">
        <p14:creationId xmlns:p14="http://schemas.microsoft.com/office/powerpoint/2010/main" val="3044901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3"/>
    </mc:Choice>
    <mc:Fallback xmlns="">
      <p:transition spd="slow" advTm="62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352800" y="838200"/>
            <a:ext cx="457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Yanone Kaffeesatz Light"/>
                <a:cs typeface="Yanone Kaffeesatz Light"/>
              </a:rPr>
              <a:t>Scheduling requirements: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90800" y="1752600"/>
            <a:ext cx="419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Yanone Kaffeesatz Light"/>
                <a:cs typeface="Yanone Kaffeesatz Light"/>
              </a:rPr>
              <a:t>High Throughput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29000" y="2895600"/>
            <a:ext cx="32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Yanone Kaffeesatz Light"/>
                <a:cs typeface="Yanone Kaffeesatz Light"/>
              </a:rPr>
              <a:t>Low Latency</a:t>
            </a:r>
          </a:p>
        </p:txBody>
      </p:sp>
      <p:sp>
        <p:nvSpPr>
          <p:cNvPr id="7" name="Down Arrow 6"/>
          <p:cNvSpPr/>
          <p:nvPr/>
        </p:nvSpPr>
        <p:spPr>
          <a:xfrm>
            <a:off x="5334000" y="4021217"/>
            <a:ext cx="609600" cy="626983"/>
          </a:xfrm>
          <a:prstGeom prst="downArrow">
            <a:avLst/>
          </a:prstGeom>
          <a:solidFill>
            <a:srgbClr val="7F7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en Sans Cond Light"/>
              <a:cs typeface="Open Sans Cond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2800" y="4800600"/>
            <a:ext cx="457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atin typeface="Yanone Kaffeesatz Light"/>
                <a:cs typeface="Yanone Kaffeesatz Light"/>
              </a:rPr>
              <a:t>Distributed Scheduling</a:t>
            </a:r>
          </a:p>
          <a:p>
            <a:pPr algn="ctr"/>
            <a:r>
              <a:rPr lang="en-US" sz="4000" dirty="0" smtClean="0">
                <a:latin typeface="Yanone Kaffeesatz Light"/>
                <a:cs typeface="Yanone Kaffeesatz Light"/>
              </a:rPr>
              <a:t>(e.g., Sparrow Scheduler)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8600" y="0"/>
            <a:ext cx="2286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en Sans Cond Light"/>
              <a:cs typeface="Open Sans Cond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3400" y="1524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cs typeface="Open Sans Cond Light"/>
              </a:rPr>
              <a:t>Schedule task</a:t>
            </a:r>
            <a:endParaRPr lang="en-US" sz="3600" dirty="0">
              <a:cs typeface="Open Sans Cond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56829" y="1981200"/>
            <a:ext cx="259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Yanone Kaffeesatz Light"/>
                <a:cs typeface="Yanone Kaffeesatz Light"/>
              </a:rPr>
              <a:t>(millions per second)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24600" y="3124200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Yanone Kaffeesatz Light"/>
                <a:cs typeface="Yanone Kaffeesatz Light"/>
              </a:rPr>
              <a:t>(milliseconds)</a:t>
            </a:r>
          </a:p>
        </p:txBody>
      </p:sp>
    </p:spTree>
    <p:extLst>
      <p:ext uri="{BB962C8B-B14F-4D97-AF65-F5344CB8AC3E}">
        <p14:creationId xmlns:p14="http://schemas.microsoft.com/office/powerpoint/2010/main" val="3842630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5" grpId="0"/>
      <p:bldP spid="7" grpId="0" animBg="1"/>
      <p:bldP spid="8" grpId="0"/>
      <p:bldP spid="9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352800" y="1143000"/>
            <a:ext cx="457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Yanone Kaffeesatz Light"/>
                <a:cs typeface="Yanone Kaffeesatz Light"/>
              </a:rPr>
              <a:t>Use existing thread pool to launch tasks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0"/>
            <a:ext cx="2286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33400" y="15240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Launch task</a:t>
            </a:r>
            <a:endParaRPr lang="en-US" sz="3600" dirty="0"/>
          </a:p>
        </p:txBody>
      </p:sp>
      <p:sp>
        <p:nvSpPr>
          <p:cNvPr id="14" name="TextBox 13"/>
          <p:cNvSpPr txBox="1"/>
          <p:nvPr/>
        </p:nvSpPr>
        <p:spPr>
          <a:xfrm>
            <a:off x="533400" y="1524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Schedule task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15" name="Down Arrow 14"/>
          <p:cNvSpPr/>
          <p:nvPr/>
        </p:nvSpPr>
        <p:spPr>
          <a:xfrm>
            <a:off x="1143000" y="12954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717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352800" y="1143000"/>
            <a:ext cx="457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Yanone Kaffeesatz Light"/>
                <a:cs typeface="Yanone Kaffeesatz Light"/>
              </a:rPr>
              <a:t>Use existing thread pool to launch tasks</a:t>
            </a:r>
          </a:p>
          <a:p>
            <a:pPr algn="ctr"/>
            <a:r>
              <a:rPr lang="en-US" sz="4000" dirty="0">
                <a:latin typeface="Yanone Kaffeesatz Light"/>
                <a:cs typeface="Yanone Kaffeesatz Light"/>
              </a:rPr>
              <a:t>+</a:t>
            </a:r>
            <a:endParaRPr lang="en-US" sz="4000" dirty="0" smtClean="0">
              <a:latin typeface="Yanone Kaffeesatz Light"/>
              <a:cs typeface="Yanone Kaffeesatz Light"/>
            </a:endParaRPr>
          </a:p>
          <a:p>
            <a:pPr algn="ctr"/>
            <a:r>
              <a:rPr lang="en-US" sz="4000" dirty="0" smtClean="0">
                <a:latin typeface="Yanone Kaffeesatz Light"/>
                <a:cs typeface="Yanone Kaffeesatz Light"/>
              </a:rPr>
              <a:t>Cache task binaries</a:t>
            </a:r>
            <a:endParaRPr lang="en-US" sz="4000" dirty="0">
              <a:latin typeface="Yanone Kaffeesatz Light"/>
              <a:cs typeface="Yanone Kaffeesatz Ligh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200400" y="4854714"/>
            <a:ext cx="533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Yanone Kaffeesatz Light"/>
                <a:cs typeface="Yanone Kaffeesatz Light"/>
              </a:rPr>
              <a:t>Task launch = RPC time (&lt;1ms)</a:t>
            </a:r>
            <a:endParaRPr lang="en-US" sz="4000" dirty="0">
              <a:latin typeface="Yanone Kaffeesatz Light"/>
              <a:cs typeface="Yanone Kaffeesatz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8600" y="0"/>
            <a:ext cx="2286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33400" y="15240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Launch task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533400" y="1524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Schedule task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23" name="Down Arrow 22"/>
          <p:cNvSpPr/>
          <p:nvPr/>
        </p:nvSpPr>
        <p:spPr>
          <a:xfrm>
            <a:off x="1143000" y="12954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/>
          <p:cNvSpPr/>
          <p:nvPr/>
        </p:nvSpPr>
        <p:spPr>
          <a:xfrm>
            <a:off x="5334000" y="3962400"/>
            <a:ext cx="609600" cy="626983"/>
          </a:xfrm>
          <a:prstGeom prst="downArrow">
            <a:avLst/>
          </a:prstGeom>
          <a:solidFill>
            <a:srgbClr val="7F7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4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228600" y="0"/>
            <a:ext cx="2286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33400" y="30480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Read input data</a:t>
            </a:r>
            <a:endParaRPr lang="en-US" sz="3600" dirty="0"/>
          </a:p>
        </p:txBody>
      </p:sp>
      <p:sp>
        <p:nvSpPr>
          <p:cNvPr id="23" name="Down Arrow 22"/>
          <p:cNvSpPr/>
          <p:nvPr/>
        </p:nvSpPr>
        <p:spPr>
          <a:xfrm>
            <a:off x="1143000" y="27432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3200400" y="720566"/>
            <a:ext cx="48006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Yanone Kaffeesatz Light"/>
                <a:cs typeface="Yanone Kaffeesatz Light"/>
              </a:rPr>
              <a:t>Smallest efficient file block size:</a:t>
            </a:r>
            <a:endParaRPr lang="en-US" sz="6000" dirty="0" smtClean="0">
              <a:latin typeface="Yanone Kaffeesatz Light"/>
              <a:cs typeface="Yanone Kaffeesatz Ligh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276600" y="4589383"/>
            <a:ext cx="48006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Yanone Kaffeesatz Light"/>
                <a:cs typeface="Yanone Kaffeesatz Light"/>
              </a:rPr>
              <a:t>Distribute </a:t>
            </a:r>
            <a:r>
              <a:rPr lang="en-US" sz="5400" dirty="0">
                <a:latin typeface="Yanone Kaffeesatz Light"/>
                <a:cs typeface="Yanone Kaffeesatz Light"/>
              </a:rPr>
              <a:t>Metadata </a:t>
            </a:r>
            <a:r>
              <a:rPr lang="en-US" sz="2800" dirty="0">
                <a:latin typeface="Yanone Kaffeesatz Light"/>
                <a:cs typeface="Yanone Kaffeesatz Light"/>
              </a:rPr>
              <a:t>(</a:t>
            </a:r>
            <a:r>
              <a:rPr lang="en-US" sz="2800" dirty="0" err="1" smtClean="0">
                <a:latin typeface="Yanone Kaffeesatz Light"/>
                <a:cs typeface="Yanone Kaffeesatz Light"/>
              </a:rPr>
              <a:t>à</a:t>
            </a:r>
            <a:r>
              <a:rPr lang="en-US" sz="2800" dirty="0" smtClean="0">
                <a:latin typeface="Yanone Kaffeesatz Light"/>
                <a:cs typeface="Yanone Kaffeesatz Light"/>
              </a:rPr>
              <a:t> la </a:t>
            </a:r>
            <a:r>
              <a:rPr lang="en-US" sz="2800" dirty="0">
                <a:latin typeface="Yanone Kaffeesatz Light"/>
                <a:cs typeface="Yanone Kaffeesatz Light"/>
              </a:rPr>
              <a:t>Flat Datacenter Storage, OSDI ‘12)</a:t>
            </a:r>
            <a:endParaRPr lang="en-US" sz="4400" dirty="0">
              <a:latin typeface="Yanone Kaffeesatz Light"/>
              <a:cs typeface="Yanone Kaffeesatz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1000" y="1524000"/>
            <a:ext cx="190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Launch task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3400" y="1524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Schedule task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21" name="Down Arrow 20"/>
          <p:cNvSpPr/>
          <p:nvPr/>
        </p:nvSpPr>
        <p:spPr>
          <a:xfrm>
            <a:off x="1143000" y="12954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>
            <a:off x="5334000" y="3962400"/>
            <a:ext cx="609600" cy="626983"/>
          </a:xfrm>
          <a:prstGeom prst="downArrow">
            <a:avLst/>
          </a:prstGeom>
          <a:solidFill>
            <a:srgbClr val="7F7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572000" y="2362200"/>
            <a:ext cx="199882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dirty="0">
                <a:latin typeface="Yanone Kaffeesatz Light"/>
                <a:cs typeface="Yanone Kaffeesatz Light"/>
              </a:rPr>
              <a:t>8MB</a:t>
            </a:r>
          </a:p>
        </p:txBody>
      </p:sp>
    </p:spTree>
    <p:extLst>
      <p:ext uri="{BB962C8B-B14F-4D97-AF65-F5344CB8AC3E}">
        <p14:creationId xmlns:p14="http://schemas.microsoft.com/office/powerpoint/2010/main" val="2412144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8" grpId="0"/>
      <p:bldP spid="11" grpId="0" animBg="1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228600" y="0"/>
            <a:ext cx="2286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/>
          <p:cNvSpPr/>
          <p:nvPr/>
        </p:nvSpPr>
        <p:spPr>
          <a:xfrm>
            <a:off x="1143000" y="27432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338666" y="4572000"/>
            <a:ext cx="2023534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Execute task + read data for next task</a:t>
            </a:r>
            <a:endParaRPr lang="en-US" sz="3600" dirty="0"/>
          </a:p>
        </p:txBody>
      </p:sp>
      <p:sp>
        <p:nvSpPr>
          <p:cNvPr id="25" name="Down Arrow 24"/>
          <p:cNvSpPr/>
          <p:nvPr/>
        </p:nvSpPr>
        <p:spPr>
          <a:xfrm>
            <a:off x="1143000" y="42672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3400" y="1524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Schedule task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16" name="Down Arrow 15"/>
          <p:cNvSpPr/>
          <p:nvPr/>
        </p:nvSpPr>
        <p:spPr>
          <a:xfrm>
            <a:off x="1143000" y="12954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4259758" y="685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259758" y="1066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259758" y="1447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259758" y="1828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259758" y="2209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259758" y="2590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259758" y="2971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4259758" y="36576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4259758" y="304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 rot="5400000">
            <a:off x="4321232" y="3109474"/>
            <a:ext cx="4792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29" name="Rectangle 28"/>
          <p:cNvSpPr/>
          <p:nvPr/>
        </p:nvSpPr>
        <p:spPr>
          <a:xfrm>
            <a:off x="7239000" y="685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7239000" y="1066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7239000" y="1447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239000" y="1828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7239000" y="2209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7239000" y="2590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7239000" y="2971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7239000" y="36576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7239000" y="304800"/>
            <a:ext cx="228600" cy="304800"/>
          </a:xfrm>
          <a:prstGeom prst="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 rot="5400000">
            <a:off x="7300474" y="3109474"/>
            <a:ext cx="4792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cxnSp>
        <p:nvCxnSpPr>
          <p:cNvPr id="4" name="Straight Connector 3"/>
          <p:cNvCxnSpPr>
            <a:stCxn id="27" idx="3"/>
            <a:endCxn id="29" idx="1"/>
          </p:cNvCxnSpPr>
          <p:nvPr/>
        </p:nvCxnSpPr>
        <p:spPr>
          <a:xfrm>
            <a:off x="4488358" y="457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7" idx="3"/>
            <a:endCxn id="30" idx="1"/>
          </p:cNvCxnSpPr>
          <p:nvPr/>
        </p:nvCxnSpPr>
        <p:spPr>
          <a:xfrm>
            <a:off x="4488358" y="457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27" idx="3"/>
            <a:endCxn id="32" idx="1"/>
          </p:cNvCxnSpPr>
          <p:nvPr/>
        </p:nvCxnSpPr>
        <p:spPr>
          <a:xfrm>
            <a:off x="4488358" y="457200"/>
            <a:ext cx="2750642" cy="1143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7" idx="3"/>
            <a:endCxn id="33" idx="1"/>
          </p:cNvCxnSpPr>
          <p:nvPr/>
        </p:nvCxnSpPr>
        <p:spPr>
          <a:xfrm>
            <a:off x="4488358" y="457200"/>
            <a:ext cx="2750642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27" idx="3"/>
            <a:endCxn id="34" idx="1"/>
          </p:cNvCxnSpPr>
          <p:nvPr/>
        </p:nvCxnSpPr>
        <p:spPr>
          <a:xfrm>
            <a:off x="4488358" y="457200"/>
            <a:ext cx="2750642" cy="1905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7" idx="3"/>
            <a:endCxn id="35" idx="1"/>
          </p:cNvCxnSpPr>
          <p:nvPr/>
        </p:nvCxnSpPr>
        <p:spPr>
          <a:xfrm>
            <a:off x="4488358" y="457200"/>
            <a:ext cx="2750642" cy="2286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27" idx="3"/>
            <a:endCxn id="36" idx="1"/>
          </p:cNvCxnSpPr>
          <p:nvPr/>
        </p:nvCxnSpPr>
        <p:spPr>
          <a:xfrm>
            <a:off x="4488358" y="457200"/>
            <a:ext cx="2750642" cy="2667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7" idx="3"/>
            <a:endCxn id="37" idx="1"/>
          </p:cNvCxnSpPr>
          <p:nvPr/>
        </p:nvCxnSpPr>
        <p:spPr>
          <a:xfrm>
            <a:off x="4488358" y="457200"/>
            <a:ext cx="2750642" cy="3352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" idx="3"/>
            <a:endCxn id="38" idx="1"/>
          </p:cNvCxnSpPr>
          <p:nvPr/>
        </p:nvCxnSpPr>
        <p:spPr>
          <a:xfrm flipV="1">
            <a:off x="4488358" y="457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" idx="3"/>
            <a:endCxn id="29" idx="1"/>
          </p:cNvCxnSpPr>
          <p:nvPr/>
        </p:nvCxnSpPr>
        <p:spPr>
          <a:xfrm>
            <a:off x="4488358" y="838200"/>
            <a:ext cx="27506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4500453" y="838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2" idx="3"/>
            <a:endCxn id="32" idx="1"/>
          </p:cNvCxnSpPr>
          <p:nvPr/>
        </p:nvCxnSpPr>
        <p:spPr>
          <a:xfrm>
            <a:off x="4488358" y="838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2" idx="3"/>
            <a:endCxn id="34" idx="1"/>
          </p:cNvCxnSpPr>
          <p:nvPr/>
        </p:nvCxnSpPr>
        <p:spPr>
          <a:xfrm>
            <a:off x="4488358" y="838200"/>
            <a:ext cx="2750642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27" idx="3"/>
            <a:endCxn id="38" idx="1"/>
          </p:cNvCxnSpPr>
          <p:nvPr/>
        </p:nvCxnSpPr>
        <p:spPr>
          <a:xfrm>
            <a:off x="4488358" y="457200"/>
            <a:ext cx="27506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2" idx="3"/>
            <a:endCxn id="33" idx="1"/>
          </p:cNvCxnSpPr>
          <p:nvPr/>
        </p:nvCxnSpPr>
        <p:spPr>
          <a:xfrm>
            <a:off x="4488358" y="838200"/>
            <a:ext cx="2750642" cy="1143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stCxn id="2" idx="3"/>
            <a:endCxn id="35" idx="1"/>
          </p:cNvCxnSpPr>
          <p:nvPr/>
        </p:nvCxnSpPr>
        <p:spPr>
          <a:xfrm>
            <a:off x="4488358" y="838200"/>
            <a:ext cx="2750642" cy="1905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2" idx="3"/>
            <a:endCxn id="36" idx="1"/>
          </p:cNvCxnSpPr>
          <p:nvPr/>
        </p:nvCxnSpPr>
        <p:spPr>
          <a:xfrm>
            <a:off x="4488358" y="838200"/>
            <a:ext cx="2750642" cy="2286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2" idx="3"/>
            <a:endCxn id="37" idx="1"/>
          </p:cNvCxnSpPr>
          <p:nvPr/>
        </p:nvCxnSpPr>
        <p:spPr>
          <a:xfrm>
            <a:off x="4488358" y="838200"/>
            <a:ext cx="2750642" cy="2971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2667000" y="3962400"/>
            <a:ext cx="632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Yanone Kaffeesatz Light"/>
                <a:cs typeface="Yanone Kaffeesatz Light"/>
              </a:rPr>
              <a:t>Tons of tiny transfers!</a:t>
            </a:r>
            <a:endParaRPr lang="en-US" sz="4400" dirty="0">
              <a:latin typeface="Yanone Kaffeesatz Light"/>
              <a:cs typeface="Yanone Kaffeesatz Light"/>
            </a:endParaRPr>
          </a:p>
        </p:txBody>
      </p:sp>
      <p:sp>
        <p:nvSpPr>
          <p:cNvPr id="86" name="Down Arrow 85"/>
          <p:cNvSpPr/>
          <p:nvPr/>
        </p:nvSpPr>
        <p:spPr>
          <a:xfrm>
            <a:off x="5562600" y="4953000"/>
            <a:ext cx="457200" cy="533400"/>
          </a:xfrm>
          <a:prstGeom prst="downArrow">
            <a:avLst/>
          </a:prstGeom>
          <a:solidFill>
            <a:srgbClr val="7F7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/>
          <p:cNvSpPr txBox="1"/>
          <p:nvPr/>
        </p:nvSpPr>
        <p:spPr>
          <a:xfrm>
            <a:off x="2667000" y="5410200"/>
            <a:ext cx="632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Yanone Kaffeesatz Light"/>
                <a:cs typeface="Yanone Kaffeesatz Light"/>
              </a:rPr>
              <a:t>Framework-Controlled I/O</a:t>
            </a:r>
            <a:endParaRPr lang="en-US" sz="4400" dirty="0">
              <a:latin typeface="Yanone Kaffeesatz Light"/>
              <a:cs typeface="Yanone Kaffeesatz Light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2514600" y="6096000"/>
            <a:ext cx="662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Yanone Kaffeesatz Light"/>
                <a:cs typeface="Yanone Kaffeesatz Light"/>
              </a:rPr>
              <a:t>(enables optimizations, e.g., pipelining)</a:t>
            </a:r>
            <a:endParaRPr lang="en-US" sz="3200" dirty="0">
              <a:latin typeface="Yanone Kaffeesatz Light"/>
              <a:cs typeface="Yanone Kaffeesatz Light"/>
            </a:endParaRPr>
          </a:p>
        </p:txBody>
      </p:sp>
      <p:cxnSp>
        <p:nvCxnSpPr>
          <p:cNvPr id="89" name="Straight Connector 88"/>
          <p:cNvCxnSpPr>
            <a:stCxn id="12" idx="3"/>
            <a:endCxn id="38" idx="1"/>
          </p:cNvCxnSpPr>
          <p:nvPr/>
        </p:nvCxnSpPr>
        <p:spPr>
          <a:xfrm flipV="1">
            <a:off x="4488358" y="457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/>
          <p:cNvCxnSpPr>
            <a:stCxn id="12" idx="3"/>
            <a:endCxn id="30" idx="1"/>
          </p:cNvCxnSpPr>
          <p:nvPr/>
        </p:nvCxnSpPr>
        <p:spPr>
          <a:xfrm>
            <a:off x="4488358" y="1219200"/>
            <a:ext cx="27506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12" idx="3"/>
            <a:endCxn id="29" idx="1"/>
          </p:cNvCxnSpPr>
          <p:nvPr/>
        </p:nvCxnSpPr>
        <p:spPr>
          <a:xfrm flipV="1">
            <a:off x="4488358" y="838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/>
          <p:cNvCxnSpPr>
            <a:stCxn id="12" idx="3"/>
            <a:endCxn id="30" idx="1"/>
          </p:cNvCxnSpPr>
          <p:nvPr/>
        </p:nvCxnSpPr>
        <p:spPr>
          <a:xfrm>
            <a:off x="4488358" y="1219200"/>
            <a:ext cx="27506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/>
          <p:cNvCxnSpPr>
            <a:stCxn id="12" idx="3"/>
            <a:endCxn id="32" idx="1"/>
          </p:cNvCxnSpPr>
          <p:nvPr/>
        </p:nvCxnSpPr>
        <p:spPr>
          <a:xfrm>
            <a:off x="4488358" y="1219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33" idx="1"/>
            <a:endCxn id="12" idx="3"/>
          </p:cNvCxnSpPr>
          <p:nvPr/>
        </p:nvCxnSpPr>
        <p:spPr>
          <a:xfrm flipH="1" flipV="1">
            <a:off x="4488358" y="1219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>
            <a:stCxn id="12" idx="3"/>
            <a:endCxn id="34" idx="1"/>
          </p:cNvCxnSpPr>
          <p:nvPr/>
        </p:nvCxnSpPr>
        <p:spPr>
          <a:xfrm>
            <a:off x="4488358" y="1219200"/>
            <a:ext cx="2750642" cy="1143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12" idx="3"/>
            <a:endCxn id="35" idx="1"/>
          </p:cNvCxnSpPr>
          <p:nvPr/>
        </p:nvCxnSpPr>
        <p:spPr>
          <a:xfrm>
            <a:off x="4488358" y="1219200"/>
            <a:ext cx="2750642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>
            <a:stCxn id="12" idx="3"/>
            <a:endCxn id="36" idx="1"/>
          </p:cNvCxnSpPr>
          <p:nvPr/>
        </p:nvCxnSpPr>
        <p:spPr>
          <a:xfrm>
            <a:off x="4488358" y="1219200"/>
            <a:ext cx="2750642" cy="1905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>
            <a:stCxn id="12" idx="3"/>
            <a:endCxn id="37" idx="1"/>
          </p:cNvCxnSpPr>
          <p:nvPr/>
        </p:nvCxnSpPr>
        <p:spPr>
          <a:xfrm>
            <a:off x="4488358" y="1219200"/>
            <a:ext cx="2750642" cy="2590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>
            <a:stCxn id="17" idx="3"/>
            <a:endCxn id="35" idx="1"/>
          </p:cNvCxnSpPr>
          <p:nvPr/>
        </p:nvCxnSpPr>
        <p:spPr>
          <a:xfrm>
            <a:off x="4488358" y="1600200"/>
            <a:ext cx="2750642" cy="1143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>
            <a:stCxn id="17" idx="3"/>
            <a:endCxn id="36" idx="1"/>
          </p:cNvCxnSpPr>
          <p:nvPr/>
        </p:nvCxnSpPr>
        <p:spPr>
          <a:xfrm>
            <a:off x="4488358" y="1600200"/>
            <a:ext cx="2750642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>
            <a:stCxn id="17" idx="3"/>
            <a:endCxn id="33" idx="1"/>
          </p:cNvCxnSpPr>
          <p:nvPr/>
        </p:nvCxnSpPr>
        <p:spPr>
          <a:xfrm>
            <a:off x="4488358" y="1600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stCxn id="17" idx="3"/>
            <a:endCxn id="34" idx="1"/>
          </p:cNvCxnSpPr>
          <p:nvPr/>
        </p:nvCxnSpPr>
        <p:spPr>
          <a:xfrm>
            <a:off x="4488358" y="1600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>
            <a:stCxn id="17" idx="3"/>
            <a:endCxn id="30" idx="1"/>
          </p:cNvCxnSpPr>
          <p:nvPr/>
        </p:nvCxnSpPr>
        <p:spPr>
          <a:xfrm flipV="1">
            <a:off x="4488358" y="1219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>
            <a:stCxn id="17" idx="3"/>
            <a:endCxn id="32" idx="1"/>
          </p:cNvCxnSpPr>
          <p:nvPr/>
        </p:nvCxnSpPr>
        <p:spPr>
          <a:xfrm>
            <a:off x="4488358" y="1600200"/>
            <a:ext cx="27506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>
            <a:stCxn id="17" idx="3"/>
            <a:endCxn id="37" idx="1"/>
          </p:cNvCxnSpPr>
          <p:nvPr/>
        </p:nvCxnSpPr>
        <p:spPr>
          <a:xfrm>
            <a:off x="4488358" y="1600200"/>
            <a:ext cx="2750642" cy="2209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17" idx="3"/>
            <a:endCxn id="38" idx="1"/>
          </p:cNvCxnSpPr>
          <p:nvPr/>
        </p:nvCxnSpPr>
        <p:spPr>
          <a:xfrm flipV="1">
            <a:off x="4488358" y="457200"/>
            <a:ext cx="2750642" cy="1143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17" idx="3"/>
            <a:endCxn id="29" idx="1"/>
          </p:cNvCxnSpPr>
          <p:nvPr/>
        </p:nvCxnSpPr>
        <p:spPr>
          <a:xfrm flipV="1">
            <a:off x="4488358" y="838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18" idx="3"/>
            <a:endCxn id="38" idx="1"/>
          </p:cNvCxnSpPr>
          <p:nvPr/>
        </p:nvCxnSpPr>
        <p:spPr>
          <a:xfrm flipV="1">
            <a:off x="4488358" y="457200"/>
            <a:ext cx="2750642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18" idx="3"/>
            <a:endCxn id="29" idx="1"/>
          </p:cNvCxnSpPr>
          <p:nvPr/>
        </p:nvCxnSpPr>
        <p:spPr>
          <a:xfrm flipV="1">
            <a:off x="4488358" y="838200"/>
            <a:ext cx="2750642" cy="1143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18" idx="3"/>
            <a:endCxn id="30" idx="1"/>
          </p:cNvCxnSpPr>
          <p:nvPr/>
        </p:nvCxnSpPr>
        <p:spPr>
          <a:xfrm flipV="1">
            <a:off x="4488358" y="1219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18" idx="3"/>
            <a:endCxn id="32" idx="1"/>
          </p:cNvCxnSpPr>
          <p:nvPr/>
        </p:nvCxnSpPr>
        <p:spPr>
          <a:xfrm flipV="1">
            <a:off x="4488358" y="1600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18" idx="3"/>
          </p:cNvCxnSpPr>
          <p:nvPr/>
        </p:nvCxnSpPr>
        <p:spPr>
          <a:xfrm>
            <a:off x="4488358" y="1981200"/>
            <a:ext cx="26744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18" idx="3"/>
            <a:endCxn id="34" idx="1"/>
          </p:cNvCxnSpPr>
          <p:nvPr/>
        </p:nvCxnSpPr>
        <p:spPr>
          <a:xfrm>
            <a:off x="4488358" y="1981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18" idx="3"/>
            <a:endCxn id="35" idx="1"/>
          </p:cNvCxnSpPr>
          <p:nvPr/>
        </p:nvCxnSpPr>
        <p:spPr>
          <a:xfrm>
            <a:off x="4488358" y="1981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18" idx="3"/>
            <a:endCxn id="36" idx="1"/>
          </p:cNvCxnSpPr>
          <p:nvPr/>
        </p:nvCxnSpPr>
        <p:spPr>
          <a:xfrm>
            <a:off x="4488358" y="1981200"/>
            <a:ext cx="2750642" cy="1143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8" idx="3"/>
            <a:endCxn id="37" idx="1"/>
          </p:cNvCxnSpPr>
          <p:nvPr/>
        </p:nvCxnSpPr>
        <p:spPr>
          <a:xfrm>
            <a:off x="4488358" y="1981200"/>
            <a:ext cx="2750642" cy="1828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/>
          <p:cNvCxnSpPr>
            <a:stCxn id="19" idx="3"/>
            <a:endCxn id="35" idx="1"/>
          </p:cNvCxnSpPr>
          <p:nvPr/>
        </p:nvCxnSpPr>
        <p:spPr>
          <a:xfrm>
            <a:off x="4488358" y="2362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>
            <a:stCxn id="19" idx="3"/>
            <a:endCxn id="36" idx="1"/>
          </p:cNvCxnSpPr>
          <p:nvPr/>
        </p:nvCxnSpPr>
        <p:spPr>
          <a:xfrm>
            <a:off x="4488358" y="2362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19" idx="3"/>
            <a:endCxn id="37" idx="1"/>
          </p:cNvCxnSpPr>
          <p:nvPr/>
        </p:nvCxnSpPr>
        <p:spPr>
          <a:xfrm>
            <a:off x="4488358" y="2362200"/>
            <a:ext cx="2750642" cy="1447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19" idx="3"/>
            <a:endCxn id="29" idx="1"/>
          </p:cNvCxnSpPr>
          <p:nvPr/>
        </p:nvCxnSpPr>
        <p:spPr>
          <a:xfrm flipV="1">
            <a:off x="4488358" y="838200"/>
            <a:ext cx="2750642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stCxn id="19" idx="3"/>
            <a:endCxn id="30" idx="1"/>
          </p:cNvCxnSpPr>
          <p:nvPr/>
        </p:nvCxnSpPr>
        <p:spPr>
          <a:xfrm flipV="1">
            <a:off x="4488358" y="1219200"/>
            <a:ext cx="2750642" cy="1143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19" idx="3"/>
            <a:endCxn id="32" idx="1"/>
          </p:cNvCxnSpPr>
          <p:nvPr/>
        </p:nvCxnSpPr>
        <p:spPr>
          <a:xfrm flipV="1">
            <a:off x="4488358" y="1600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19" idx="3"/>
            <a:endCxn id="33" idx="1"/>
          </p:cNvCxnSpPr>
          <p:nvPr/>
        </p:nvCxnSpPr>
        <p:spPr>
          <a:xfrm flipV="1">
            <a:off x="4488358" y="1981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19" idx="3"/>
            <a:endCxn id="34" idx="1"/>
          </p:cNvCxnSpPr>
          <p:nvPr/>
        </p:nvCxnSpPr>
        <p:spPr>
          <a:xfrm>
            <a:off x="4488358" y="2362200"/>
            <a:ext cx="27506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>
            <a:stCxn id="19" idx="3"/>
            <a:endCxn id="38" idx="1"/>
          </p:cNvCxnSpPr>
          <p:nvPr/>
        </p:nvCxnSpPr>
        <p:spPr>
          <a:xfrm flipV="1">
            <a:off x="4488358" y="457200"/>
            <a:ext cx="2750642" cy="1905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20" idx="3"/>
            <a:endCxn id="29" idx="1"/>
          </p:cNvCxnSpPr>
          <p:nvPr/>
        </p:nvCxnSpPr>
        <p:spPr>
          <a:xfrm flipV="1">
            <a:off x="4488358" y="838200"/>
            <a:ext cx="2750642" cy="1905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>
            <a:stCxn id="20" idx="3"/>
            <a:endCxn id="30" idx="1"/>
          </p:cNvCxnSpPr>
          <p:nvPr/>
        </p:nvCxnSpPr>
        <p:spPr>
          <a:xfrm flipV="1">
            <a:off x="4488358" y="1219200"/>
            <a:ext cx="2750642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>
            <a:stCxn id="20" idx="3"/>
            <a:endCxn id="32" idx="1"/>
          </p:cNvCxnSpPr>
          <p:nvPr/>
        </p:nvCxnSpPr>
        <p:spPr>
          <a:xfrm flipV="1">
            <a:off x="4488358" y="1600200"/>
            <a:ext cx="2750642" cy="1143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>
            <a:stCxn id="20" idx="3"/>
            <a:endCxn id="33" idx="1"/>
          </p:cNvCxnSpPr>
          <p:nvPr/>
        </p:nvCxnSpPr>
        <p:spPr>
          <a:xfrm flipV="1">
            <a:off x="4488358" y="1981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>
            <a:stCxn id="20" idx="3"/>
            <a:endCxn id="34" idx="1"/>
          </p:cNvCxnSpPr>
          <p:nvPr/>
        </p:nvCxnSpPr>
        <p:spPr>
          <a:xfrm flipV="1">
            <a:off x="4488358" y="2362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stCxn id="20" idx="3"/>
            <a:endCxn id="35" idx="1"/>
          </p:cNvCxnSpPr>
          <p:nvPr/>
        </p:nvCxnSpPr>
        <p:spPr>
          <a:xfrm>
            <a:off x="4488358" y="2743200"/>
            <a:ext cx="27506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>
            <a:stCxn id="20" idx="3"/>
            <a:endCxn id="36" idx="1"/>
          </p:cNvCxnSpPr>
          <p:nvPr/>
        </p:nvCxnSpPr>
        <p:spPr>
          <a:xfrm>
            <a:off x="4488358" y="2743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>
            <a:stCxn id="20" idx="3"/>
            <a:endCxn id="37" idx="1"/>
          </p:cNvCxnSpPr>
          <p:nvPr/>
        </p:nvCxnSpPr>
        <p:spPr>
          <a:xfrm>
            <a:off x="4488358" y="2743200"/>
            <a:ext cx="2750642" cy="1066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>
            <a:stCxn id="20" idx="3"/>
            <a:endCxn id="38" idx="1"/>
          </p:cNvCxnSpPr>
          <p:nvPr/>
        </p:nvCxnSpPr>
        <p:spPr>
          <a:xfrm flipV="1">
            <a:off x="4488358" y="457200"/>
            <a:ext cx="2750642" cy="2286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>
            <a:stCxn id="26" idx="3"/>
            <a:endCxn id="38" idx="1"/>
          </p:cNvCxnSpPr>
          <p:nvPr/>
        </p:nvCxnSpPr>
        <p:spPr>
          <a:xfrm flipV="1">
            <a:off x="4488358" y="457200"/>
            <a:ext cx="2750642" cy="3352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>
            <a:stCxn id="26" idx="3"/>
            <a:endCxn id="29" idx="1"/>
          </p:cNvCxnSpPr>
          <p:nvPr/>
        </p:nvCxnSpPr>
        <p:spPr>
          <a:xfrm flipV="1">
            <a:off x="4488358" y="838200"/>
            <a:ext cx="2750642" cy="2971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>
            <a:stCxn id="26" idx="3"/>
            <a:endCxn id="30" idx="1"/>
          </p:cNvCxnSpPr>
          <p:nvPr/>
        </p:nvCxnSpPr>
        <p:spPr>
          <a:xfrm flipV="1">
            <a:off x="4488358" y="1219200"/>
            <a:ext cx="2750642" cy="2590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26" idx="3"/>
            <a:endCxn id="33" idx="1"/>
          </p:cNvCxnSpPr>
          <p:nvPr/>
        </p:nvCxnSpPr>
        <p:spPr>
          <a:xfrm flipV="1">
            <a:off x="4488358" y="1981200"/>
            <a:ext cx="2750642" cy="1828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>
            <a:stCxn id="26" idx="3"/>
            <a:endCxn id="32" idx="1"/>
          </p:cNvCxnSpPr>
          <p:nvPr/>
        </p:nvCxnSpPr>
        <p:spPr>
          <a:xfrm flipV="1">
            <a:off x="4488358" y="1600200"/>
            <a:ext cx="2750642" cy="2209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>
            <a:stCxn id="26" idx="3"/>
            <a:endCxn id="34" idx="1"/>
          </p:cNvCxnSpPr>
          <p:nvPr/>
        </p:nvCxnSpPr>
        <p:spPr>
          <a:xfrm flipV="1">
            <a:off x="4488358" y="2362200"/>
            <a:ext cx="2750642" cy="1447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26" idx="3"/>
            <a:endCxn id="35" idx="1"/>
          </p:cNvCxnSpPr>
          <p:nvPr/>
        </p:nvCxnSpPr>
        <p:spPr>
          <a:xfrm flipV="1">
            <a:off x="4488358" y="2743200"/>
            <a:ext cx="2750642" cy="1066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>
            <a:stCxn id="26" idx="3"/>
            <a:endCxn id="36" idx="1"/>
          </p:cNvCxnSpPr>
          <p:nvPr/>
        </p:nvCxnSpPr>
        <p:spPr>
          <a:xfrm flipV="1">
            <a:off x="4488358" y="3124200"/>
            <a:ext cx="2750642" cy="685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>
            <a:stCxn id="26" idx="3"/>
            <a:endCxn id="37" idx="1"/>
          </p:cNvCxnSpPr>
          <p:nvPr/>
        </p:nvCxnSpPr>
        <p:spPr>
          <a:xfrm>
            <a:off x="4488358" y="3810000"/>
            <a:ext cx="27506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>
            <a:stCxn id="21" idx="3"/>
            <a:endCxn id="38" idx="1"/>
          </p:cNvCxnSpPr>
          <p:nvPr/>
        </p:nvCxnSpPr>
        <p:spPr>
          <a:xfrm flipV="1">
            <a:off x="4488358" y="457200"/>
            <a:ext cx="2750642" cy="2667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21" idx="3"/>
            <a:endCxn id="29" idx="1"/>
          </p:cNvCxnSpPr>
          <p:nvPr/>
        </p:nvCxnSpPr>
        <p:spPr>
          <a:xfrm flipV="1">
            <a:off x="4488358" y="838200"/>
            <a:ext cx="2750642" cy="2286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>
            <a:stCxn id="21" idx="3"/>
            <a:endCxn id="30" idx="1"/>
          </p:cNvCxnSpPr>
          <p:nvPr/>
        </p:nvCxnSpPr>
        <p:spPr>
          <a:xfrm flipV="1">
            <a:off x="4488358" y="1219200"/>
            <a:ext cx="2750642" cy="1905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21" idx="3"/>
            <a:endCxn id="32" idx="1"/>
          </p:cNvCxnSpPr>
          <p:nvPr/>
        </p:nvCxnSpPr>
        <p:spPr>
          <a:xfrm flipV="1">
            <a:off x="4488358" y="1600200"/>
            <a:ext cx="2750642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stCxn id="21" idx="3"/>
            <a:endCxn id="33" idx="1"/>
          </p:cNvCxnSpPr>
          <p:nvPr/>
        </p:nvCxnSpPr>
        <p:spPr>
          <a:xfrm flipV="1">
            <a:off x="4488358" y="1981200"/>
            <a:ext cx="2750642" cy="1143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21" idx="3"/>
            <a:endCxn id="35" idx="1"/>
          </p:cNvCxnSpPr>
          <p:nvPr/>
        </p:nvCxnSpPr>
        <p:spPr>
          <a:xfrm flipV="1">
            <a:off x="4488358" y="2743200"/>
            <a:ext cx="2750642" cy="381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>
            <a:stCxn id="21" idx="3"/>
            <a:endCxn id="34" idx="1"/>
          </p:cNvCxnSpPr>
          <p:nvPr/>
        </p:nvCxnSpPr>
        <p:spPr>
          <a:xfrm flipV="1">
            <a:off x="4488358" y="2362200"/>
            <a:ext cx="2750642" cy="762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>
            <a:stCxn id="21" idx="3"/>
            <a:endCxn id="36" idx="1"/>
          </p:cNvCxnSpPr>
          <p:nvPr/>
        </p:nvCxnSpPr>
        <p:spPr>
          <a:xfrm>
            <a:off x="4488358" y="3124200"/>
            <a:ext cx="275064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>
            <a:stCxn id="21" idx="3"/>
            <a:endCxn id="37" idx="1"/>
          </p:cNvCxnSpPr>
          <p:nvPr/>
        </p:nvCxnSpPr>
        <p:spPr>
          <a:xfrm>
            <a:off x="4488358" y="3124200"/>
            <a:ext cx="2750642" cy="685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TextBox 115"/>
          <p:cNvSpPr txBox="1"/>
          <p:nvPr/>
        </p:nvSpPr>
        <p:spPr>
          <a:xfrm>
            <a:off x="457200" y="3048000"/>
            <a:ext cx="1752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Read input data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381000" y="1524000"/>
            <a:ext cx="190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Launch task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</p:spTree>
    <p:extLst>
      <p:ext uri="{BB962C8B-B14F-4D97-AF65-F5344CB8AC3E}">
        <p14:creationId xmlns:p14="http://schemas.microsoft.com/office/powerpoint/2010/main" val="3388553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6" grpId="0" animBg="1"/>
      <p:bldP spid="87" grpId="0"/>
      <p:bldP spid="8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228600" y="0"/>
            <a:ext cx="2286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/>
          <p:cNvSpPr/>
          <p:nvPr/>
        </p:nvSpPr>
        <p:spPr>
          <a:xfrm>
            <a:off x="1143000" y="27432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2514599" y="152400"/>
            <a:ext cx="66124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latin typeface="Yanone Kaffeesatz Light"/>
                <a:cs typeface="Yanone Kaffeesatz Light"/>
              </a:rPr>
              <a:t>How low can you go?</a:t>
            </a:r>
            <a:endParaRPr lang="en-US" sz="11500" dirty="0" smtClean="0">
              <a:latin typeface="Yanone Kaffeesatz Light"/>
              <a:cs typeface="Yanone Kaffeesatz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04800" y="4648200"/>
            <a:ext cx="2175934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Execute task + read data for next task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25" name="Down Arrow 24"/>
          <p:cNvSpPr/>
          <p:nvPr/>
        </p:nvSpPr>
        <p:spPr>
          <a:xfrm>
            <a:off x="1143000" y="42672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3400" y="1524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Schedule task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16" name="Down Arrow 15"/>
          <p:cNvSpPr/>
          <p:nvPr/>
        </p:nvSpPr>
        <p:spPr>
          <a:xfrm>
            <a:off x="1143000" y="12954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381000" y="2971800"/>
            <a:ext cx="1981200" cy="1219200"/>
          </a:xfrm>
          <a:prstGeom prst="ellipse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667000" y="3276600"/>
            <a:ext cx="6324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>
                <a:latin typeface="Yanone Kaffeesatz Light"/>
                <a:cs typeface="Yanone Kaffeesatz Light"/>
              </a:rPr>
              <a:t>100’s of milliseconds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200" y="3048000"/>
            <a:ext cx="1752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Read input data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81000" y="1524000"/>
            <a:ext cx="190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Launch task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667000" y="1905000"/>
            <a:ext cx="632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Yanone Kaffeesatz Light"/>
                <a:cs typeface="Yanone Kaffeesatz Light"/>
              </a:rPr>
              <a:t>8MB disk block</a:t>
            </a:r>
            <a:endParaRPr lang="en-US" sz="4400" dirty="0">
              <a:latin typeface="Yanone Kaffeesatz Light"/>
              <a:cs typeface="Yanone Kaffeesatz Light"/>
            </a:endParaRPr>
          </a:p>
        </p:txBody>
      </p:sp>
      <p:sp>
        <p:nvSpPr>
          <p:cNvPr id="20" name="Down Arrow 19"/>
          <p:cNvSpPr/>
          <p:nvPr/>
        </p:nvSpPr>
        <p:spPr>
          <a:xfrm>
            <a:off x="5562600" y="2895600"/>
            <a:ext cx="457200" cy="533400"/>
          </a:xfrm>
          <a:prstGeom prst="downArrow">
            <a:avLst/>
          </a:prstGeom>
          <a:solidFill>
            <a:srgbClr val="7F7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231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/>
      <p:bldP spid="19" grpId="0"/>
      <p:bldP spid="2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2286000"/>
            <a:ext cx="289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solidFill>
                  <a:srgbClr val="A6A6A6"/>
                </a:solidFill>
                <a:latin typeface="Yanone Kaffeesatz Light"/>
                <a:cs typeface="Yanone Kaffeesatz Light"/>
              </a:rPr>
              <a:t>Why?</a:t>
            </a:r>
            <a:endParaRPr lang="en-US" sz="9600" b="1" dirty="0">
              <a:solidFill>
                <a:srgbClr val="A6A6A6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95600" y="2286000"/>
            <a:ext cx="289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solidFill>
                  <a:schemeClr val="bg1">
                    <a:lumMod val="65000"/>
                  </a:schemeClr>
                </a:solidFill>
                <a:latin typeface="Yanone Kaffeesatz Light"/>
                <a:cs typeface="Yanone Kaffeesatz Light"/>
              </a:rPr>
              <a:t>How?</a:t>
            </a:r>
            <a:endParaRPr lang="en-US" sz="9600" b="1" dirty="0">
              <a:solidFill>
                <a:schemeClr val="bg1">
                  <a:lumMod val="65000"/>
                </a:schemeClr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62600" y="2286000"/>
            <a:ext cx="3429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latin typeface="Yanone Kaffeesatz Light"/>
                <a:cs typeface="Yanone Kaffeesatz Light"/>
              </a:rPr>
              <a:t>Where?</a:t>
            </a:r>
            <a:endParaRPr lang="en-US" sz="9600" b="1" dirty="0">
              <a:latin typeface="Yanone Kaffeesatz Light"/>
              <a:cs typeface="Yanone Kaffeesatz Light"/>
            </a:endParaRPr>
          </a:p>
        </p:txBody>
      </p:sp>
    </p:spTree>
    <p:extLst>
      <p:ext uri="{BB962C8B-B14F-4D97-AF65-F5344CB8AC3E}">
        <p14:creationId xmlns:p14="http://schemas.microsoft.com/office/powerpoint/2010/main" val="1221135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3"/>
    </mc:Choice>
    <mc:Fallback xmlns="">
      <p:transition spd="slow" advTm="62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81001" y="990600"/>
            <a:ext cx="2895599" cy="12192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381000" y="76200"/>
            <a:ext cx="2895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</a:rPr>
              <a:t>Original Job</a:t>
            </a:r>
            <a:endParaRPr lang="en-US" sz="4400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7200" y="1295400"/>
            <a:ext cx="17146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Map Task 1</a:t>
            </a:r>
            <a:endParaRPr lang="en-US" sz="3600" dirty="0"/>
          </a:p>
        </p:txBody>
      </p:sp>
      <p:sp>
        <p:nvSpPr>
          <p:cNvPr id="2" name="Rectangle 1"/>
          <p:cNvSpPr/>
          <p:nvPr/>
        </p:nvSpPr>
        <p:spPr>
          <a:xfrm>
            <a:off x="2209800" y="1090990"/>
            <a:ext cx="914400" cy="152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209800" y="1319590"/>
            <a:ext cx="914400" cy="152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209800" y="1981200"/>
            <a:ext cx="914400" cy="152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 rot="5400000">
            <a:off x="2609054" y="1601895"/>
            <a:ext cx="345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…</a:t>
            </a:r>
            <a:endParaRPr lang="en-US" sz="2400" dirty="0"/>
          </a:p>
        </p:txBody>
      </p:sp>
      <p:sp>
        <p:nvSpPr>
          <p:cNvPr id="23" name="Rectangle 22"/>
          <p:cNvSpPr/>
          <p:nvPr/>
        </p:nvSpPr>
        <p:spPr>
          <a:xfrm>
            <a:off x="2209800" y="1548190"/>
            <a:ext cx="914400" cy="152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381000" y="2362200"/>
            <a:ext cx="2895599" cy="12192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57199" y="2667000"/>
            <a:ext cx="17146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Map Task 2</a:t>
            </a:r>
            <a:endParaRPr lang="en-US" sz="3600" dirty="0"/>
          </a:p>
        </p:txBody>
      </p:sp>
      <p:sp>
        <p:nvSpPr>
          <p:cNvPr id="29" name="Rectangle 28"/>
          <p:cNvSpPr/>
          <p:nvPr/>
        </p:nvSpPr>
        <p:spPr>
          <a:xfrm>
            <a:off x="2209799" y="2462590"/>
            <a:ext cx="914400" cy="152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2209799" y="2691190"/>
            <a:ext cx="914400" cy="152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2209799" y="3352800"/>
            <a:ext cx="914400" cy="152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 rot="5400000">
            <a:off x="2609053" y="2973495"/>
            <a:ext cx="345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…</a:t>
            </a:r>
            <a:endParaRPr lang="en-US" sz="2400" dirty="0"/>
          </a:p>
        </p:txBody>
      </p:sp>
      <p:sp>
        <p:nvSpPr>
          <p:cNvPr id="42" name="Rectangle 41"/>
          <p:cNvSpPr/>
          <p:nvPr/>
        </p:nvSpPr>
        <p:spPr>
          <a:xfrm>
            <a:off x="2209799" y="2919790"/>
            <a:ext cx="914400" cy="152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6629401" y="1047690"/>
            <a:ext cx="1523999" cy="400110"/>
            <a:chOff x="6248400" y="914400"/>
            <a:chExt cx="1523999" cy="400110"/>
          </a:xfrm>
        </p:grpSpPr>
        <p:sp>
          <p:nvSpPr>
            <p:cNvPr id="43" name="Rounded Rectangle 42"/>
            <p:cNvSpPr/>
            <p:nvPr/>
          </p:nvSpPr>
          <p:spPr>
            <a:xfrm>
              <a:off x="6248400" y="990600"/>
              <a:ext cx="1523999" cy="3048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6741885" y="1078896"/>
              <a:ext cx="914400" cy="152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400800" y="914400"/>
              <a:ext cx="2916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6629401" y="1428690"/>
            <a:ext cx="1523999" cy="400110"/>
            <a:chOff x="6248400" y="914400"/>
            <a:chExt cx="1523999" cy="400110"/>
          </a:xfrm>
        </p:grpSpPr>
        <p:sp>
          <p:nvSpPr>
            <p:cNvPr id="52" name="Rounded Rectangle 51"/>
            <p:cNvSpPr/>
            <p:nvPr/>
          </p:nvSpPr>
          <p:spPr>
            <a:xfrm>
              <a:off x="6248400" y="990600"/>
              <a:ext cx="1523999" cy="3048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741885" y="1078896"/>
              <a:ext cx="914400" cy="152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400800" y="914400"/>
              <a:ext cx="3000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2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629401" y="1809690"/>
            <a:ext cx="1523999" cy="400110"/>
            <a:chOff x="6248400" y="914400"/>
            <a:chExt cx="1523999" cy="400110"/>
          </a:xfrm>
        </p:grpSpPr>
        <p:sp>
          <p:nvSpPr>
            <p:cNvPr id="56" name="Rounded Rectangle 55"/>
            <p:cNvSpPr/>
            <p:nvPr/>
          </p:nvSpPr>
          <p:spPr>
            <a:xfrm>
              <a:off x="6248400" y="990600"/>
              <a:ext cx="1523999" cy="3048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6741885" y="1078896"/>
              <a:ext cx="914400" cy="152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400800" y="914400"/>
              <a:ext cx="2916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</a:t>
              </a: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6629401" y="2190690"/>
            <a:ext cx="1523999" cy="400110"/>
            <a:chOff x="6248400" y="914400"/>
            <a:chExt cx="1523999" cy="400110"/>
          </a:xfrm>
        </p:grpSpPr>
        <p:sp>
          <p:nvSpPr>
            <p:cNvPr id="60" name="Rounded Rectangle 59"/>
            <p:cNvSpPr/>
            <p:nvPr/>
          </p:nvSpPr>
          <p:spPr>
            <a:xfrm>
              <a:off x="6248400" y="990600"/>
              <a:ext cx="1523999" cy="3048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6741885" y="1078896"/>
              <a:ext cx="914400" cy="152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400800" y="914400"/>
              <a:ext cx="3000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4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6629401" y="2952690"/>
            <a:ext cx="1523999" cy="400110"/>
            <a:chOff x="6248400" y="914400"/>
            <a:chExt cx="1523999" cy="400110"/>
          </a:xfrm>
        </p:grpSpPr>
        <p:sp>
          <p:nvSpPr>
            <p:cNvPr id="64" name="Rounded Rectangle 63"/>
            <p:cNvSpPr/>
            <p:nvPr/>
          </p:nvSpPr>
          <p:spPr>
            <a:xfrm>
              <a:off x="6248400" y="990600"/>
              <a:ext cx="1523999" cy="30480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741885" y="1078896"/>
              <a:ext cx="914400" cy="15240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400800" y="914400"/>
              <a:ext cx="2985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N</a:t>
              </a:r>
            </a:p>
          </p:txBody>
        </p:sp>
      </p:grpSp>
      <p:sp>
        <p:nvSpPr>
          <p:cNvPr id="67" name="TextBox 66"/>
          <p:cNvSpPr txBox="1"/>
          <p:nvPr/>
        </p:nvSpPr>
        <p:spPr>
          <a:xfrm rot="5400000">
            <a:off x="7384116" y="2426575"/>
            <a:ext cx="4792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68" name="TextBox 67"/>
          <p:cNvSpPr txBox="1"/>
          <p:nvPr/>
        </p:nvSpPr>
        <p:spPr>
          <a:xfrm>
            <a:off x="5105400" y="1600200"/>
            <a:ext cx="121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Map Tasks</a:t>
            </a:r>
            <a:endParaRPr lang="en-US" sz="3600" dirty="0"/>
          </a:p>
        </p:txBody>
      </p:sp>
      <p:sp>
        <p:nvSpPr>
          <p:cNvPr id="7" name="Left Brace 6"/>
          <p:cNvSpPr/>
          <p:nvPr/>
        </p:nvSpPr>
        <p:spPr>
          <a:xfrm>
            <a:off x="6248400" y="1143000"/>
            <a:ext cx="228600" cy="220980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5562600" y="152400"/>
            <a:ext cx="304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</a:rPr>
              <a:t>Tiny Tasks Job</a:t>
            </a:r>
            <a:endParaRPr lang="en-US" sz="4400" dirty="0">
              <a:latin typeface="+mj-lt"/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381000" y="4038600"/>
            <a:ext cx="2895599" cy="25908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685800" y="6019800"/>
            <a:ext cx="2143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Reduce Task 1</a:t>
            </a:r>
            <a:endParaRPr lang="en-US" sz="3600" dirty="0"/>
          </a:p>
        </p:txBody>
      </p:sp>
      <p:sp>
        <p:nvSpPr>
          <p:cNvPr id="80" name="Rounded Rectangle 79"/>
          <p:cNvSpPr/>
          <p:nvPr/>
        </p:nvSpPr>
        <p:spPr>
          <a:xfrm>
            <a:off x="6172201" y="4038600"/>
            <a:ext cx="2819399" cy="6858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TextBox 91"/>
          <p:cNvSpPr txBox="1"/>
          <p:nvPr/>
        </p:nvSpPr>
        <p:spPr>
          <a:xfrm rot="5400000">
            <a:off x="7986275" y="5417485"/>
            <a:ext cx="4792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93" name="TextBox 92"/>
          <p:cNvSpPr txBox="1"/>
          <p:nvPr/>
        </p:nvSpPr>
        <p:spPr>
          <a:xfrm>
            <a:off x="4419601" y="4724400"/>
            <a:ext cx="162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Reduce Tasks</a:t>
            </a:r>
            <a:endParaRPr lang="en-US" sz="3600" dirty="0"/>
          </a:p>
        </p:txBody>
      </p:sp>
      <p:sp>
        <p:nvSpPr>
          <p:cNvPr id="94" name="Left Brace 93"/>
          <p:cNvSpPr/>
          <p:nvPr/>
        </p:nvSpPr>
        <p:spPr>
          <a:xfrm>
            <a:off x="5791201" y="4038600"/>
            <a:ext cx="304800" cy="259080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Left Arrow 94"/>
          <p:cNvSpPr/>
          <p:nvPr/>
        </p:nvSpPr>
        <p:spPr>
          <a:xfrm rot="10800000">
            <a:off x="3657600" y="1828800"/>
            <a:ext cx="914400" cy="914400"/>
          </a:xfrm>
          <a:prstGeom prst="lef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Left Arrow 95"/>
          <p:cNvSpPr/>
          <p:nvPr/>
        </p:nvSpPr>
        <p:spPr>
          <a:xfrm rot="10800000">
            <a:off x="3657601" y="4876800"/>
            <a:ext cx="914400" cy="914400"/>
          </a:xfrm>
          <a:prstGeom prst="lef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81390" y="4331305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81390" y="4940905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481390" y="5550505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1395790" y="4331305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accent2"/>
                </a:solidFill>
              </a:rPr>
              <a:t>K2: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1395790" y="4940905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accent2"/>
                </a:solidFill>
              </a:rPr>
              <a:t>K2: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1395790" y="5550505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accent4"/>
                </a:solidFill>
              </a:rPr>
              <a:t>K3: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310190" y="4331305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accent3"/>
                </a:solidFill>
              </a:rPr>
              <a:t>K5: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2310190" y="4940905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accent3"/>
                </a:solidFill>
              </a:rPr>
              <a:t>K5: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2409673" y="5068242"/>
            <a:ext cx="5863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…</a:t>
            </a:r>
            <a:endParaRPr lang="en-US" sz="6000" dirty="0"/>
          </a:p>
        </p:txBody>
      </p:sp>
      <p:sp>
        <p:nvSpPr>
          <p:cNvPr id="103" name="Rectangle 102"/>
          <p:cNvSpPr/>
          <p:nvPr/>
        </p:nvSpPr>
        <p:spPr>
          <a:xfrm>
            <a:off x="6248401" y="41148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7162801" y="41148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8077201" y="41148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06" name="Rounded Rectangle 105"/>
          <p:cNvSpPr/>
          <p:nvPr/>
        </p:nvSpPr>
        <p:spPr>
          <a:xfrm>
            <a:off x="6172201" y="4876800"/>
            <a:ext cx="2819399" cy="6858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Rectangle 107"/>
          <p:cNvSpPr/>
          <p:nvPr/>
        </p:nvSpPr>
        <p:spPr>
          <a:xfrm>
            <a:off x="6705601" y="49530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accent2"/>
                </a:solidFill>
              </a:rPr>
              <a:t>K2: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7620001" y="49530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rgbClr val="C0504D"/>
                </a:solidFill>
              </a:rPr>
              <a:t>K2: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10" name="Rounded Rectangle 109"/>
          <p:cNvSpPr/>
          <p:nvPr/>
        </p:nvSpPr>
        <p:spPr>
          <a:xfrm>
            <a:off x="6172201" y="5943600"/>
            <a:ext cx="2819399" cy="6858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Rectangle 110"/>
          <p:cNvSpPr/>
          <p:nvPr/>
        </p:nvSpPr>
        <p:spPr>
          <a:xfrm>
            <a:off x="6248401" y="60198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err="1" smtClean="0">
                <a:solidFill>
                  <a:schemeClr val="accent6"/>
                </a:solidFill>
              </a:rPr>
              <a:t>Kn</a:t>
            </a:r>
            <a:r>
              <a:rPr lang="en-US" sz="3200" dirty="0" smtClean="0">
                <a:solidFill>
                  <a:schemeClr val="accent6"/>
                </a:solidFill>
              </a:rPr>
              <a:t>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7162801" y="60198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err="1" smtClean="0">
                <a:solidFill>
                  <a:srgbClr val="F79646"/>
                </a:solidFill>
              </a:rPr>
              <a:t>Kn</a:t>
            </a:r>
            <a:r>
              <a:rPr lang="en-US" sz="3200" dirty="0" smtClean="0">
                <a:solidFill>
                  <a:srgbClr val="F79646"/>
                </a:solidFill>
              </a:rPr>
              <a:t>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077201" y="60198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err="1" smtClean="0">
                <a:solidFill>
                  <a:srgbClr val="F79646"/>
                </a:solidFill>
              </a:rPr>
              <a:t>Kn</a:t>
            </a:r>
            <a:r>
              <a:rPr lang="en-US" sz="3200" dirty="0" smtClean="0">
                <a:solidFill>
                  <a:srgbClr val="F79646"/>
                </a:solidFill>
              </a:rPr>
              <a:t>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69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68" grpId="0"/>
      <p:bldP spid="7" grpId="0" animBg="1"/>
      <p:bldP spid="71" grpId="0" animBg="1"/>
      <p:bldP spid="71" grpId="1" animBg="1"/>
      <p:bldP spid="72" grpId="0"/>
      <p:bldP spid="80" grpId="0" animBg="1"/>
      <p:bldP spid="92" grpId="0"/>
      <p:bldP spid="92" grpId="1"/>
      <p:bldP spid="93" grpId="0"/>
      <p:bldP spid="94" grpId="0" animBg="1"/>
      <p:bldP spid="95" grpId="0" animBg="1"/>
      <p:bldP spid="96" grpId="0" animBg="1"/>
      <p:bldP spid="70" grpId="0" animBg="1"/>
      <p:bldP spid="81" grpId="0" animBg="1"/>
      <p:bldP spid="88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/>
      <p:bldP spid="103" grpId="0" animBg="1"/>
      <p:bldP spid="104" grpId="0" animBg="1"/>
      <p:bldP spid="105" grpId="0" animBg="1"/>
      <p:bldP spid="106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cs typeface="Futura LT Medium"/>
              </a:rPr>
              <a:t>Setting</a:t>
            </a:r>
            <a:endParaRPr lang="en-US" dirty="0">
              <a:cs typeface="Futura LT Medium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1447800"/>
            <a:ext cx="1219200" cy="1219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1447800"/>
            <a:ext cx="1219200" cy="1219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5105400"/>
            <a:ext cx="1219200" cy="1219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3124200"/>
            <a:ext cx="1219200" cy="1219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3124200"/>
            <a:ext cx="1219200" cy="1219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3124200"/>
            <a:ext cx="1219200" cy="1219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447800"/>
            <a:ext cx="1219200" cy="12192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5105400"/>
            <a:ext cx="1219200" cy="12192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5105400"/>
            <a:ext cx="1219200" cy="12192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553200" y="1143000"/>
            <a:ext cx="6666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…</a:t>
            </a:r>
            <a:endParaRPr lang="en-US" sz="7200" dirty="0"/>
          </a:p>
        </p:txBody>
      </p:sp>
      <p:sp>
        <p:nvSpPr>
          <p:cNvPr id="18" name="TextBox 17"/>
          <p:cNvSpPr txBox="1"/>
          <p:nvPr/>
        </p:nvSpPr>
        <p:spPr>
          <a:xfrm rot="13633419">
            <a:off x="6391176" y="4243092"/>
            <a:ext cx="6666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…</a:t>
            </a:r>
            <a:endParaRPr lang="en-US" sz="7200" dirty="0"/>
          </a:p>
        </p:txBody>
      </p:sp>
      <p:sp>
        <p:nvSpPr>
          <p:cNvPr id="19" name="TextBox 18"/>
          <p:cNvSpPr txBox="1"/>
          <p:nvPr/>
        </p:nvSpPr>
        <p:spPr>
          <a:xfrm rot="5400000">
            <a:off x="4457841" y="4095712"/>
            <a:ext cx="6666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…</a:t>
            </a:r>
            <a:endParaRPr lang="en-US" sz="7200" dirty="0"/>
          </a:p>
        </p:txBody>
      </p:sp>
      <p:sp>
        <p:nvSpPr>
          <p:cNvPr id="21" name="Rounded Rectangle 20"/>
          <p:cNvSpPr/>
          <p:nvPr/>
        </p:nvSpPr>
        <p:spPr>
          <a:xfrm>
            <a:off x="4191000" y="1676400"/>
            <a:ext cx="914400" cy="533400"/>
          </a:xfrm>
          <a:prstGeom prst="round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Task</a:t>
            </a:r>
            <a:endParaRPr lang="en-US" sz="5400" dirty="0"/>
          </a:p>
        </p:txBody>
      </p:sp>
      <p:sp>
        <p:nvSpPr>
          <p:cNvPr id="22" name="Rounded Rectangle 21"/>
          <p:cNvSpPr/>
          <p:nvPr/>
        </p:nvSpPr>
        <p:spPr>
          <a:xfrm>
            <a:off x="5638800" y="1676400"/>
            <a:ext cx="914400" cy="533400"/>
          </a:xfrm>
          <a:prstGeom prst="round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Task</a:t>
            </a:r>
            <a:endParaRPr lang="en-US" sz="5400" dirty="0"/>
          </a:p>
        </p:txBody>
      </p:sp>
      <p:sp>
        <p:nvSpPr>
          <p:cNvPr id="23" name="Rounded Rectangle 22"/>
          <p:cNvSpPr/>
          <p:nvPr/>
        </p:nvSpPr>
        <p:spPr>
          <a:xfrm>
            <a:off x="7543800" y="3352800"/>
            <a:ext cx="914400" cy="533400"/>
          </a:xfrm>
          <a:prstGeom prst="round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Task</a:t>
            </a:r>
            <a:endParaRPr lang="en-US" sz="5400" dirty="0"/>
          </a:p>
        </p:txBody>
      </p:sp>
      <p:sp>
        <p:nvSpPr>
          <p:cNvPr id="24" name="Rounded Rectangle 23"/>
          <p:cNvSpPr/>
          <p:nvPr/>
        </p:nvSpPr>
        <p:spPr>
          <a:xfrm>
            <a:off x="5638800" y="5334000"/>
            <a:ext cx="914400" cy="533400"/>
          </a:xfrm>
          <a:prstGeom prst="round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Task</a:t>
            </a:r>
            <a:endParaRPr lang="en-US" sz="5400" dirty="0"/>
          </a:p>
        </p:txBody>
      </p:sp>
      <p:sp>
        <p:nvSpPr>
          <p:cNvPr id="20" name="Rounded Rectangle 19"/>
          <p:cNvSpPr/>
          <p:nvPr/>
        </p:nvSpPr>
        <p:spPr>
          <a:xfrm>
            <a:off x="381000" y="2819400"/>
            <a:ext cx="3124200" cy="1447800"/>
          </a:xfrm>
          <a:prstGeom prst="roundRect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Map Reduce/Spark/Dryad </a:t>
            </a:r>
            <a:r>
              <a:rPr lang="en-US" sz="5400" dirty="0" smtClean="0"/>
              <a:t>Job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039371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166 0.22222 L -3.33333E-6 4.44444E-6 " pathEditMode="relative" ptsTypes="AA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5 0.23334 L 3.33333E-6 5.55556E-6 " pathEditMode="relative" ptsTypes="AA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5833 -4.44444E-6 L 1.11022E-16 -4.44444E-6 " pathEditMode="relative" ptsTypes="AA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5834 -0.30001 L 3.33333E-6 -5.55556E-6 " pathEditMode="relative" ptsTypes="AA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1600200" y="76200"/>
            <a:ext cx="6324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+mj-lt"/>
              </a:rPr>
              <a:t>Original  Reduce Phase</a:t>
            </a:r>
            <a:endParaRPr lang="en-US" sz="44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00200" y="4878050"/>
            <a:ext cx="6324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smtClean="0">
                <a:latin typeface="+mj-lt"/>
              </a:rPr>
              <a:t>Tiny Tasks = ?</a:t>
            </a:r>
            <a:endParaRPr lang="en-US" sz="8800" dirty="0">
              <a:latin typeface="+mj-lt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667000" y="1143000"/>
            <a:ext cx="4038600" cy="329464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3657600" y="3810000"/>
            <a:ext cx="2143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Reduce Task 1</a:t>
            </a:r>
            <a:endParaRPr lang="en-US" sz="3600" dirty="0"/>
          </a:p>
        </p:txBody>
      </p:sp>
      <p:sp>
        <p:nvSpPr>
          <p:cNvPr id="15" name="Rectangle 14"/>
          <p:cNvSpPr/>
          <p:nvPr/>
        </p:nvSpPr>
        <p:spPr>
          <a:xfrm>
            <a:off x="2895600" y="13716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895600" y="19812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895600" y="25908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895600" y="32004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810000" y="13716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810000" y="19812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810000" y="25908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810000" y="32004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724400" y="13716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4724400" y="19812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724400" y="25908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724400" y="32004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5638800" y="13716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5638800" y="19812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638800" y="25908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638800" y="3200400"/>
            <a:ext cx="838200" cy="533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schemeClr val="tx2"/>
                </a:solidFill>
              </a:rPr>
              <a:t>K1: 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3200" dirty="0" smtClean="0">
                <a:solidFill>
                  <a:schemeClr val="tx2"/>
                </a:solidFill>
              </a:rPr>
              <a:t>   </a:t>
            </a:r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7619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Splitting Large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Aggregation trees</a:t>
            </a:r>
          </a:p>
          <a:p>
            <a:pPr lvl="1"/>
            <a:r>
              <a:rPr lang="en-US" dirty="0" smtClean="0"/>
              <a:t>Works for functions that are associative and commutative</a:t>
            </a:r>
          </a:p>
          <a:p>
            <a:pPr lvl="1"/>
            <a:endParaRPr lang="en-US" dirty="0"/>
          </a:p>
          <a:p>
            <a:r>
              <a:rPr lang="en-US" dirty="0" smtClean="0"/>
              <a:t>Framework-managed temporary state store</a:t>
            </a:r>
          </a:p>
          <a:p>
            <a:endParaRPr lang="en-US" dirty="0"/>
          </a:p>
          <a:p>
            <a:r>
              <a:rPr lang="en-US" dirty="0" smtClean="0"/>
              <a:t>Ultimately, need to allow a small number of large tasks</a:t>
            </a:r>
          </a:p>
        </p:txBody>
      </p:sp>
    </p:spTree>
    <p:extLst>
      <p:ext uri="{BB962C8B-B14F-4D97-AF65-F5344CB8AC3E}">
        <p14:creationId xmlns:p14="http://schemas.microsoft.com/office/powerpoint/2010/main" val="1455205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"/>
          <p:cNvSpPr>
            <a:spLocks noGrp="1"/>
          </p:cNvSpPr>
          <p:nvPr>
            <p:ph type="body" idx="1"/>
          </p:nvPr>
        </p:nvSpPr>
        <p:spPr>
          <a:xfrm>
            <a:off x="381000" y="-304800"/>
            <a:ext cx="2971800" cy="3200400"/>
          </a:xfrm>
        </p:spPr>
        <p:txBody>
          <a:bodyPr>
            <a:noAutofit/>
          </a:bodyPr>
          <a:lstStyle/>
          <a:p>
            <a:pPr algn="ctr"/>
            <a:r>
              <a:rPr lang="en-US" sz="3600" b="0" dirty="0" smtClean="0"/>
              <a:t>Tiny tasks </a:t>
            </a:r>
          </a:p>
          <a:p>
            <a:pPr algn="ctr"/>
            <a:r>
              <a:rPr lang="en-US" sz="3600" dirty="0" smtClean="0"/>
              <a:t>mitigate stragglers</a:t>
            </a:r>
          </a:p>
          <a:p>
            <a:pPr algn="ctr"/>
            <a:r>
              <a:rPr lang="en-US" sz="3600" dirty="0" smtClean="0"/>
              <a:t>+</a:t>
            </a:r>
          </a:p>
          <a:p>
            <a:pPr algn="ctr"/>
            <a:r>
              <a:rPr lang="en-US" sz="3600" dirty="0" smtClean="0"/>
              <a:t>Improve sharing</a:t>
            </a:r>
            <a:endParaRPr lang="en-US" sz="3600" dirty="0"/>
          </a:p>
        </p:txBody>
      </p:sp>
      <p:sp>
        <p:nvSpPr>
          <p:cNvPr id="17" name="Rectangle 16"/>
          <p:cNvSpPr/>
          <p:nvPr/>
        </p:nvSpPr>
        <p:spPr>
          <a:xfrm>
            <a:off x="0" y="3657600"/>
            <a:ext cx="9144000" cy="1752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724400" y="3655873"/>
            <a:ext cx="18288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Distributed file metadata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19" name="Down Arrow 18"/>
          <p:cNvSpPr/>
          <p:nvPr/>
        </p:nvSpPr>
        <p:spPr>
          <a:xfrm rot="16200000">
            <a:off x="1943100" y="43053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2362200" y="3657600"/>
            <a:ext cx="19812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Launch task in existing thread pool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2400" y="3810000"/>
            <a:ext cx="182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Distributed scheduling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891866" y="3657600"/>
            <a:ext cx="2175934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Pipelined task execution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26" name="Down Arrow 25"/>
          <p:cNvSpPr/>
          <p:nvPr/>
        </p:nvSpPr>
        <p:spPr>
          <a:xfrm rot="16200000">
            <a:off x="4305300" y="43053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own Arrow 26"/>
          <p:cNvSpPr/>
          <p:nvPr/>
        </p:nvSpPr>
        <p:spPr>
          <a:xfrm rot="16200000">
            <a:off x="6667500" y="4305300"/>
            <a:ext cx="457200" cy="381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52400" y="5867400"/>
            <a:ext cx="7843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Yanone Kaffeesatz Light"/>
                <a:cs typeface="Yanone Kaffeesatz Light"/>
              </a:rPr>
              <a:t> Questions? Find me or </a:t>
            </a:r>
            <a:r>
              <a:rPr lang="en-US" sz="3600" dirty="0" err="1" smtClean="0">
                <a:latin typeface="Yanone Kaffeesatz Light"/>
                <a:cs typeface="Yanone Kaffeesatz Light"/>
              </a:rPr>
              <a:t>Shivaram</a:t>
            </a:r>
            <a:r>
              <a:rPr lang="en-US" sz="3600" dirty="0" smtClean="0">
                <a:latin typeface="Yanone Kaffeesatz Light"/>
                <a:cs typeface="Yanone Kaffeesatz Light"/>
              </a:rPr>
              <a:t>:</a:t>
            </a:r>
            <a:endParaRPr lang="en-US" sz="3600" dirty="0">
              <a:latin typeface="Yanone Kaffeesatz Light"/>
              <a:cs typeface="Yanone Kaffeesatz Light"/>
            </a:endParaRPr>
          </a:p>
        </p:txBody>
      </p:sp>
      <p:sp>
        <p:nvSpPr>
          <p:cNvPr id="29" name="Right Arrow 28"/>
          <p:cNvSpPr/>
          <p:nvPr/>
        </p:nvSpPr>
        <p:spPr>
          <a:xfrm>
            <a:off x="5902997" y="762000"/>
            <a:ext cx="381000" cy="304800"/>
          </a:xfrm>
          <a:prstGeom prst="rightArrow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ight Arrow 29"/>
          <p:cNvSpPr/>
          <p:nvPr/>
        </p:nvSpPr>
        <p:spPr>
          <a:xfrm>
            <a:off x="5943600" y="2272712"/>
            <a:ext cx="381000" cy="304800"/>
          </a:xfrm>
          <a:prstGeom prst="rightArrow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slot_diagram_afte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1828800"/>
            <a:ext cx="2474042" cy="1457455"/>
          </a:xfrm>
          <a:prstGeom prst="rect">
            <a:avLst/>
          </a:prstGeom>
        </p:spPr>
      </p:pic>
      <p:pic>
        <p:nvPicPr>
          <p:cNvPr id="33" name="Picture 32" descr="binpacking-befor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28600"/>
            <a:ext cx="2234653" cy="1611881"/>
          </a:xfrm>
          <a:prstGeom prst="rect">
            <a:avLst/>
          </a:prstGeom>
        </p:spPr>
      </p:pic>
      <p:pic>
        <p:nvPicPr>
          <p:cNvPr id="20" name="Picture 19" descr="binpacking-after-tinier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068" y="228600"/>
            <a:ext cx="2084932" cy="1600200"/>
          </a:xfrm>
          <a:prstGeom prst="rect">
            <a:avLst/>
          </a:prstGeom>
        </p:spPr>
      </p:pic>
      <p:pic>
        <p:nvPicPr>
          <p:cNvPr id="21" name="Picture 20" descr="slot_diagram_after_tinier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852" y="1828800"/>
            <a:ext cx="2447348" cy="1447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2200" y="5562600"/>
            <a:ext cx="849200" cy="118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766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25146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>
                <a:latin typeface="Yanone Kaffeesatz Light"/>
                <a:cs typeface="Yanone Kaffeesatz Light"/>
              </a:rPr>
              <a:t>Backup Slides</a:t>
            </a:r>
            <a:endParaRPr lang="en-US" sz="8800" b="1" dirty="0">
              <a:latin typeface="Yanone Kaffeesatz Light"/>
              <a:cs typeface="Yanone Kaffeesatz Light"/>
            </a:endParaRPr>
          </a:p>
        </p:txBody>
      </p:sp>
    </p:spTree>
    <p:extLst>
      <p:ext uri="{BB962C8B-B14F-4D97-AF65-F5344CB8AC3E}">
        <p14:creationId xmlns:p14="http://schemas.microsoft.com/office/powerpoint/2010/main" val="1335607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3"/>
    </mc:Choice>
    <mc:Fallback xmlns="">
      <p:transition spd="slow" advTm="62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9"/>
          <p:cNvSpPr/>
          <p:nvPr/>
        </p:nvSpPr>
        <p:spPr>
          <a:xfrm>
            <a:off x="1828800" y="3886200"/>
            <a:ext cx="304800" cy="381000"/>
          </a:xfrm>
          <a:prstGeom prst="downArrow">
            <a:avLst/>
          </a:prstGeom>
          <a:solidFill>
            <a:srgbClr val="3D4A5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binpacked1-sep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2057400"/>
            <a:ext cx="5588000" cy="3352800"/>
          </a:xfrm>
          <a:prstGeom prst="rect">
            <a:avLst/>
          </a:prstGeom>
        </p:spPr>
      </p:pic>
      <p:pic>
        <p:nvPicPr>
          <p:cNvPr id="13" name="Picture 12" descr="binpacking-perfec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1" y="4267200"/>
            <a:ext cx="2514600" cy="1813810"/>
          </a:xfrm>
          <a:prstGeom prst="rect">
            <a:avLst/>
          </a:prstGeom>
        </p:spPr>
      </p:pic>
      <p:pic>
        <p:nvPicPr>
          <p:cNvPr id="14" name="Picture 13" descr="binpacking-befor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57400"/>
            <a:ext cx="2535382" cy="1828800"/>
          </a:xfrm>
          <a:prstGeom prst="rect">
            <a:avLst/>
          </a:prstGeom>
        </p:spPr>
      </p:pic>
      <p:sp>
        <p:nvSpPr>
          <p:cNvPr id="9" name="Title 17"/>
          <p:cNvSpPr txBox="1">
            <a:spLocks/>
          </p:cNvSpPr>
          <p:nvPr/>
        </p:nvSpPr>
        <p:spPr>
          <a:xfrm>
            <a:off x="3429000" y="5562600"/>
            <a:ext cx="55626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5.2x at the 95</a:t>
            </a:r>
            <a:r>
              <a:rPr lang="en-US" baseline="30000" dirty="0" smtClean="0"/>
              <a:t>th</a:t>
            </a:r>
            <a:r>
              <a:rPr lang="en-US" dirty="0" smtClean="0"/>
              <a:t> percentile!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01762"/>
          </a:xfrm>
        </p:spPr>
        <p:txBody>
          <a:bodyPr>
            <a:normAutofit fontScale="90000"/>
          </a:bodyPr>
          <a:lstStyle/>
          <a:p>
            <a:r>
              <a:rPr lang="en-US" sz="5300" dirty="0" smtClean="0"/>
              <a:t>Benefit of Eliminating Stragglers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600" dirty="0" smtClean="0"/>
              <a:t>Based on Facebook Trace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49665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Not Preemption?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Preemption only handles sharing (not stragglers)</a:t>
            </a:r>
          </a:p>
          <a:p>
            <a:endParaRPr lang="en-US" dirty="0"/>
          </a:p>
          <a:p>
            <a:r>
              <a:rPr lang="en-US" dirty="0" smtClean="0"/>
              <a:t>Task migration is time consuming</a:t>
            </a:r>
          </a:p>
          <a:p>
            <a:endParaRPr lang="en-US" dirty="0"/>
          </a:p>
          <a:p>
            <a:r>
              <a:rPr lang="en-US" dirty="0" smtClean="0"/>
              <a:t>Tiny tasks improve fault tolerance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217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3"/>
    </mc:Choice>
    <mc:Fallback xmlns="">
      <p:transition spd="slow" advTm="62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Dremel</a:t>
            </a:r>
            <a:r>
              <a:rPr lang="en-US" dirty="0" smtClean="0"/>
              <a:t>/Drill/Impala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goals and challenges (supporting short tasks)</a:t>
            </a:r>
          </a:p>
          <a:p>
            <a:endParaRPr lang="en-US" dirty="0"/>
          </a:p>
          <a:p>
            <a:r>
              <a:rPr lang="en-US" dirty="0" err="1" smtClean="0"/>
              <a:t>Dremel</a:t>
            </a:r>
            <a:r>
              <a:rPr lang="en-US" dirty="0" smtClean="0"/>
              <a:t> statically assigns tablets to machines; rebalances if query dispatcher notices that a machine is processing a tablet slowly </a:t>
            </a:r>
            <a:r>
              <a:rPr lang="en-US" dirty="0" smtClean="0">
                <a:sym typeface="Wingdings"/>
              </a:rPr>
              <a:t> standard straggler mitigation</a:t>
            </a:r>
          </a:p>
          <a:p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Most jobs expected to be interactive (no sharing)</a:t>
            </a:r>
          </a:p>
          <a:p>
            <a:endParaRPr lang="en-US" dirty="0">
              <a:sym typeface="Wingding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38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3"/>
    </mc:Choice>
    <mc:Fallback xmlns="">
      <p:transition spd="slow" advTm="62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7200" y="1447800"/>
            <a:ext cx="8458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Yanone Kaffeesatz Light"/>
                <a:cs typeface="Yanone Kaffeesatz Light"/>
              </a:rPr>
              <a:t>10,000 Machines</a:t>
            </a:r>
          </a:p>
          <a:p>
            <a:pPr algn="ctr"/>
            <a:r>
              <a:rPr lang="en-US" sz="5400" dirty="0" smtClean="0">
                <a:latin typeface="Yanone Kaffeesatz Light"/>
                <a:cs typeface="Yanone Kaffeesatz Light"/>
              </a:rPr>
              <a:t>16 cores/machine</a:t>
            </a:r>
          </a:p>
          <a:p>
            <a:pPr algn="ctr"/>
            <a:r>
              <a:rPr lang="en-US" sz="5400" dirty="0" smtClean="0">
                <a:latin typeface="Yanone Kaffeesatz Light"/>
                <a:cs typeface="Yanone Kaffeesatz Light"/>
              </a:rPr>
              <a:t>100 millisecond tasks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Scheduling Throughput</a:t>
            </a:r>
            <a:endParaRPr lang="en-US" dirty="0"/>
          </a:p>
        </p:txBody>
      </p:sp>
      <p:sp>
        <p:nvSpPr>
          <p:cNvPr id="13" name="Down Arrow 12"/>
          <p:cNvSpPr/>
          <p:nvPr/>
        </p:nvSpPr>
        <p:spPr>
          <a:xfrm>
            <a:off x="4267200" y="4173617"/>
            <a:ext cx="609600" cy="626983"/>
          </a:xfrm>
          <a:prstGeom prst="downArrow">
            <a:avLst/>
          </a:prstGeom>
          <a:solidFill>
            <a:srgbClr val="7F7F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en Sans Cond Light"/>
              <a:cs typeface="Open Sans Cond Ligh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8600" y="4817983"/>
            <a:ext cx="86868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Yanone Kaffeesatz Light"/>
                <a:cs typeface="Yanone Kaffeesatz Light"/>
              </a:rPr>
              <a:t>Over 1 million task scheduling decisions per second</a:t>
            </a:r>
          </a:p>
        </p:txBody>
      </p:sp>
    </p:spTree>
    <p:extLst>
      <p:ext uri="{BB962C8B-B14F-4D97-AF65-F5344CB8AC3E}">
        <p14:creationId xmlns:p14="http://schemas.microsoft.com/office/powerpoint/2010/main" val="1814036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 animBg="1"/>
      <p:bldP spid="1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Sparrow: Technique</a:t>
            </a:r>
            <a:endParaRPr lang="en-US" sz="2800" b="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639762"/>
          </a:xfr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latin typeface="Yanone Kaffeesatz Light"/>
                <a:cs typeface="Yanone Kaffeesatz Light"/>
              </a:rPr>
              <a:t>Place m tasks on the least loaded of </a:t>
            </a:r>
            <a:r>
              <a:rPr lang="en-US" dirty="0" err="1" smtClean="0">
                <a:latin typeface="Yanone Kaffeesatz Light"/>
                <a:cs typeface="Yanone Kaffeesatz Light"/>
              </a:rPr>
              <a:t>d</a:t>
            </a:r>
            <a:r>
              <a:rPr lang="en-US" dirty="0" err="1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dirty="0" err="1" smtClean="0">
                <a:latin typeface="Yanone Kaffeesatz Light"/>
                <a:cs typeface="Yanone Kaffeesatz Light"/>
              </a:rPr>
              <a:t>m</a:t>
            </a:r>
            <a:r>
              <a:rPr lang="en-US" dirty="0" smtClean="0">
                <a:latin typeface="Yanone Kaffeesatz Light"/>
                <a:cs typeface="Yanone Kaffeesatz Light"/>
              </a:rPr>
              <a:t> slaves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911694" y="2547850"/>
            <a:ext cx="1158833" cy="407016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Yanone Kaffeesatz Light"/>
                <a:cs typeface="Yanone Kaffeesatz Light"/>
              </a:rPr>
              <a:t>Slave</a:t>
            </a:r>
            <a:endParaRPr lang="en-US" sz="2400" dirty="0">
              <a:latin typeface="Yanone Kaffeesatz Light"/>
              <a:cs typeface="Yanone Kaffeesatz Ligh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573408" y="4831653"/>
            <a:ext cx="45719" cy="353694"/>
            <a:chOff x="7082687" y="3166892"/>
            <a:chExt cx="45719" cy="353694"/>
          </a:xfrm>
        </p:grpSpPr>
        <p:sp>
          <p:nvSpPr>
            <p:cNvPr id="20" name="Rectangle 19"/>
            <p:cNvSpPr/>
            <p:nvPr/>
          </p:nvSpPr>
          <p:spPr>
            <a:xfrm>
              <a:off x="7082687" y="3166892"/>
              <a:ext cx="4571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Yanone Kaffeesatz Light"/>
                <a:cs typeface="Yanone Kaffeesatz Light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082687" y="3319292"/>
              <a:ext cx="4571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Yanone Kaffeesatz Light"/>
                <a:cs typeface="Yanone Kaffeesatz Light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082687" y="3474867"/>
              <a:ext cx="4571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Yanone Kaffeesatz Light"/>
                <a:cs typeface="Yanone Kaffeesatz Light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7471747" y="5173681"/>
            <a:ext cx="45719" cy="353694"/>
            <a:chOff x="7082687" y="3166892"/>
            <a:chExt cx="45719" cy="353694"/>
          </a:xfrm>
        </p:grpSpPr>
        <p:sp>
          <p:nvSpPr>
            <p:cNvPr id="25" name="Rectangle 24"/>
            <p:cNvSpPr/>
            <p:nvPr/>
          </p:nvSpPr>
          <p:spPr>
            <a:xfrm>
              <a:off x="7082687" y="3166892"/>
              <a:ext cx="4571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Yanone Kaffeesatz Light"/>
                <a:cs typeface="Yanone Kaffeesatz Light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082687" y="3319292"/>
              <a:ext cx="4571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Yanone Kaffeesatz Light"/>
                <a:cs typeface="Yanone Kaffeesatz Light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7082687" y="3474867"/>
              <a:ext cx="4571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Yanone Kaffeesatz Light"/>
                <a:cs typeface="Yanone Kaffeesatz Light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6704519" y="2662766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6507669" y="2662766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cxnSp>
        <p:nvCxnSpPr>
          <p:cNvPr id="33" name="Straight Connector 32"/>
          <p:cNvCxnSpPr>
            <a:stCxn id="31" idx="0"/>
          </p:cNvCxnSpPr>
          <p:nvPr/>
        </p:nvCxnSpPr>
        <p:spPr>
          <a:xfrm flipH="1">
            <a:off x="5939976" y="2662766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5939976" y="2954866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6704519" y="3167369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507669" y="3167369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cxnSp>
        <p:nvCxnSpPr>
          <p:cNvPr id="37" name="Straight Connector 36"/>
          <p:cNvCxnSpPr>
            <a:stCxn id="35" idx="0"/>
          </p:cNvCxnSpPr>
          <p:nvPr/>
        </p:nvCxnSpPr>
        <p:spPr>
          <a:xfrm flipH="1">
            <a:off x="5939976" y="3167369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5939976" y="3459469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6694194" y="3666504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cxnSp>
        <p:nvCxnSpPr>
          <p:cNvPr id="41" name="Straight Connector 40"/>
          <p:cNvCxnSpPr>
            <a:stCxn id="39" idx="0"/>
          </p:cNvCxnSpPr>
          <p:nvPr/>
        </p:nvCxnSpPr>
        <p:spPr>
          <a:xfrm flipH="1">
            <a:off x="5929651" y="3666504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>
            <a:off x="5929651" y="3958604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6708575" y="4162062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511725" y="4162062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cxnSp>
        <p:nvCxnSpPr>
          <p:cNvPr id="45" name="Straight Connector 44"/>
          <p:cNvCxnSpPr>
            <a:stCxn id="43" idx="0"/>
          </p:cNvCxnSpPr>
          <p:nvPr/>
        </p:nvCxnSpPr>
        <p:spPr>
          <a:xfrm flipH="1">
            <a:off x="5944032" y="4162062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5944032" y="4454162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6704519" y="4688634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cxnSp>
        <p:nvCxnSpPr>
          <p:cNvPr id="49" name="Straight Connector 48"/>
          <p:cNvCxnSpPr>
            <a:stCxn id="47" idx="0"/>
          </p:cNvCxnSpPr>
          <p:nvPr/>
        </p:nvCxnSpPr>
        <p:spPr>
          <a:xfrm flipH="1">
            <a:off x="5939976" y="4688634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>
            <a:off x="5939976" y="4980734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6314875" y="3167369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6327860" y="2662766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131010" y="3168040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58" name="Rounded Rectangle 57"/>
          <p:cNvSpPr/>
          <p:nvPr/>
        </p:nvSpPr>
        <p:spPr>
          <a:xfrm>
            <a:off x="6922019" y="3089116"/>
            <a:ext cx="1158833" cy="407016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Yanone Kaffeesatz Light"/>
                <a:cs typeface="Yanone Kaffeesatz Light"/>
              </a:rPr>
              <a:t>Slave</a:t>
            </a:r>
            <a:endParaRPr lang="en-US" sz="2400" dirty="0">
              <a:latin typeface="Yanone Kaffeesatz Light"/>
              <a:cs typeface="Yanone Kaffeesatz Light"/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6908575" y="3596972"/>
            <a:ext cx="1158833" cy="407016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Yanone Kaffeesatz Light"/>
                <a:cs typeface="Yanone Kaffeesatz Light"/>
              </a:rPr>
              <a:t>Slave</a:t>
            </a:r>
            <a:endParaRPr lang="en-US" sz="2400" dirty="0">
              <a:latin typeface="Yanone Kaffeesatz Light"/>
              <a:cs typeface="Yanone Kaffeesatz Light"/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6922019" y="4092530"/>
            <a:ext cx="1158833" cy="407016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Yanone Kaffeesatz Light"/>
                <a:cs typeface="Yanone Kaffeesatz Light"/>
              </a:rPr>
              <a:t>Slave</a:t>
            </a:r>
            <a:endParaRPr lang="en-US" sz="2400" dirty="0">
              <a:latin typeface="Yanone Kaffeesatz Light"/>
              <a:cs typeface="Yanone Kaffeesatz Light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6922019" y="4623744"/>
            <a:ext cx="1158833" cy="407016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Yanone Kaffeesatz Light"/>
                <a:cs typeface="Yanone Kaffeesatz Light"/>
              </a:rPr>
              <a:t>Slave</a:t>
            </a:r>
            <a:endParaRPr lang="en-US" sz="2400" dirty="0">
              <a:latin typeface="Yanone Kaffeesatz Light"/>
              <a:cs typeface="Yanone Kaffeesatz Light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6695131" y="5682316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498281" y="5682316"/>
            <a:ext cx="196850" cy="2921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cxnSp>
        <p:nvCxnSpPr>
          <p:cNvPr id="65" name="Straight Connector 64"/>
          <p:cNvCxnSpPr>
            <a:stCxn id="63" idx="0"/>
          </p:cNvCxnSpPr>
          <p:nvPr/>
        </p:nvCxnSpPr>
        <p:spPr>
          <a:xfrm flipH="1">
            <a:off x="5930588" y="5682316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H="1">
            <a:off x="5930588" y="5974416"/>
            <a:ext cx="862968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Rounded Rectangle 66"/>
          <p:cNvSpPr/>
          <p:nvPr/>
        </p:nvSpPr>
        <p:spPr>
          <a:xfrm>
            <a:off x="6908575" y="5612784"/>
            <a:ext cx="1158833" cy="407016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Yanone Kaffeesatz Light"/>
                <a:cs typeface="Yanone Kaffeesatz Light"/>
              </a:rPr>
              <a:t>Slave</a:t>
            </a:r>
            <a:endParaRPr lang="en-US" sz="2400" dirty="0">
              <a:latin typeface="Yanone Kaffeesatz Light"/>
              <a:cs typeface="Yanone Kaffeesatz Light"/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2925434" y="4211938"/>
            <a:ext cx="1295947" cy="407016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Yanone Kaffeesatz Light"/>
                <a:cs typeface="Yanone Kaffeesatz Light"/>
              </a:rPr>
              <a:t>Scheduler</a:t>
            </a:r>
            <a:endParaRPr lang="en-US" sz="2400" dirty="0">
              <a:latin typeface="Yanone Kaffeesatz Light"/>
              <a:cs typeface="Yanone Kaffeesatz Light"/>
            </a:endParaRPr>
          </a:p>
        </p:txBody>
      </p:sp>
      <p:sp>
        <p:nvSpPr>
          <p:cNvPr id="69" name="Rounded Rectangle 68"/>
          <p:cNvSpPr/>
          <p:nvPr/>
        </p:nvSpPr>
        <p:spPr>
          <a:xfrm>
            <a:off x="2925434" y="5388921"/>
            <a:ext cx="1295947" cy="407016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Yanone Kaffeesatz Light"/>
                <a:cs typeface="Yanone Kaffeesatz Light"/>
              </a:rPr>
              <a:t>Scheduler</a:t>
            </a:r>
            <a:endParaRPr lang="en-US" sz="2400" dirty="0">
              <a:latin typeface="Yanone Kaffeesatz Light"/>
              <a:cs typeface="Yanone Kaffeesatz Light"/>
            </a:endParaRPr>
          </a:p>
        </p:txBody>
      </p:sp>
      <p:sp>
        <p:nvSpPr>
          <p:cNvPr id="70" name="Rounded Rectangle 69"/>
          <p:cNvSpPr/>
          <p:nvPr/>
        </p:nvSpPr>
        <p:spPr>
          <a:xfrm>
            <a:off x="2925434" y="2766006"/>
            <a:ext cx="1295947" cy="407016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Yanone Kaffeesatz Light"/>
                <a:cs typeface="Yanone Kaffeesatz Light"/>
              </a:rPr>
              <a:t>Scheduler</a:t>
            </a:r>
            <a:endParaRPr lang="en-US" sz="2400" dirty="0">
              <a:latin typeface="Yanone Kaffeesatz Light"/>
              <a:cs typeface="Yanone Kaffeesatz Light"/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2925434" y="3496704"/>
            <a:ext cx="1295947" cy="407016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Yanone Kaffeesatz Light"/>
                <a:cs typeface="Yanone Kaffeesatz Light"/>
              </a:rPr>
              <a:t>Scheduler</a:t>
            </a:r>
            <a:endParaRPr lang="en-US" sz="2400" dirty="0">
              <a:latin typeface="Yanone Kaffeesatz Light"/>
              <a:cs typeface="Yanone Kaffeesatz Light"/>
            </a:endParaRPr>
          </a:p>
        </p:txBody>
      </p:sp>
      <p:sp>
        <p:nvSpPr>
          <p:cNvPr id="72" name="Content Placeholder 1"/>
          <p:cNvSpPr txBox="1">
            <a:spLocks/>
          </p:cNvSpPr>
          <p:nvPr/>
        </p:nvSpPr>
        <p:spPr bwMode="auto">
          <a:xfrm>
            <a:off x="429705" y="3377219"/>
            <a:ext cx="1645605" cy="626769"/>
          </a:xfrm>
          <a:prstGeom prst="rect">
            <a:avLst/>
          </a:prstGeom>
          <a:ln w="25400" cap="flat" cmpd="sng" algn="ctr">
            <a:solidFill>
              <a:schemeClr val="tx1"/>
            </a:solidFill>
            <a:prstDash val="solid"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defTabSz="457200" rtl="0" eaLnBrk="1" fontAlgn="base" hangingPunct="1">
              <a:spcBef>
                <a:spcPts val="2000"/>
              </a:spcBef>
              <a:spcAft>
                <a:spcPct val="0"/>
              </a:spcAft>
              <a:buFont typeface="Arial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457200" rtl="0" eaLnBrk="1" fontAlgn="base" hangingPunct="1">
              <a:spcBef>
                <a:spcPct val="0"/>
              </a:spcBef>
              <a:spcAft>
                <a:spcPct val="0"/>
              </a:spcAft>
              <a:buSzPct val="100000"/>
              <a:buFont typeface="Lucida Grande"/>
              <a:buChar char="-"/>
              <a:defRPr sz="27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Lucida Grande" charset="0"/>
              <a:buChar char="-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cs typeface="Yanone Kaffeesatz Light"/>
              </a:rPr>
              <a:t>Job</a:t>
            </a:r>
            <a:endParaRPr lang="en-US" dirty="0">
              <a:cs typeface="Yanone Kaffeesatz Light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1721978" y="3523393"/>
            <a:ext cx="196850" cy="2921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391580" y="3523393"/>
            <a:ext cx="196850" cy="2921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cxnSp>
        <p:nvCxnSpPr>
          <p:cNvPr id="75" name="Straight Arrow Connector 74"/>
          <p:cNvCxnSpPr>
            <a:stCxn id="72" idx="3"/>
            <a:endCxn id="71" idx="1"/>
          </p:cNvCxnSpPr>
          <p:nvPr/>
        </p:nvCxnSpPr>
        <p:spPr>
          <a:xfrm>
            <a:off x="2075310" y="3690604"/>
            <a:ext cx="850124" cy="9608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71" idx="3"/>
          </p:cNvCxnSpPr>
          <p:nvPr/>
        </p:nvCxnSpPr>
        <p:spPr>
          <a:xfrm flipV="1">
            <a:off x="4221381" y="2766006"/>
            <a:ext cx="1708270" cy="934206"/>
          </a:xfrm>
          <a:prstGeom prst="straightConnector1">
            <a:avLst/>
          </a:prstGeom>
          <a:ln w="28575" cmpd="sng">
            <a:solidFill>
              <a:schemeClr val="tx1"/>
            </a:solidFill>
            <a:prstDash val="sys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71" idx="3"/>
          </p:cNvCxnSpPr>
          <p:nvPr/>
        </p:nvCxnSpPr>
        <p:spPr>
          <a:xfrm flipV="1">
            <a:off x="4221381" y="3289930"/>
            <a:ext cx="1708270" cy="410282"/>
          </a:xfrm>
          <a:prstGeom prst="straightConnector1">
            <a:avLst/>
          </a:prstGeom>
          <a:ln w="28575" cmpd="sng">
            <a:solidFill>
              <a:schemeClr val="tx1"/>
            </a:solidFill>
            <a:prstDash val="sys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71" idx="3"/>
          </p:cNvCxnSpPr>
          <p:nvPr/>
        </p:nvCxnSpPr>
        <p:spPr>
          <a:xfrm>
            <a:off x="4221381" y="3700212"/>
            <a:ext cx="1708270" cy="611837"/>
          </a:xfrm>
          <a:prstGeom prst="straightConnector1">
            <a:avLst/>
          </a:prstGeom>
          <a:ln w="28575" cmpd="sng">
            <a:solidFill>
              <a:schemeClr val="tx1"/>
            </a:solidFill>
            <a:prstDash val="sys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71" idx="3"/>
          </p:cNvCxnSpPr>
          <p:nvPr/>
        </p:nvCxnSpPr>
        <p:spPr>
          <a:xfrm>
            <a:off x="4221381" y="3700212"/>
            <a:ext cx="1722651" cy="1177160"/>
          </a:xfrm>
          <a:prstGeom prst="straightConnector1">
            <a:avLst/>
          </a:prstGeom>
          <a:ln w="28575" cmpd="sng">
            <a:solidFill>
              <a:schemeClr val="tx1"/>
            </a:solidFill>
            <a:prstDash val="sys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Content Placeholder 1"/>
          <p:cNvSpPr txBox="1">
            <a:spLocks/>
          </p:cNvSpPr>
          <p:nvPr/>
        </p:nvSpPr>
        <p:spPr bwMode="auto">
          <a:xfrm>
            <a:off x="457200" y="4025173"/>
            <a:ext cx="1618110" cy="45702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defTabSz="457200" rtl="0" eaLnBrk="1" fontAlgn="base" hangingPunct="1">
              <a:spcBef>
                <a:spcPts val="2000"/>
              </a:spcBef>
              <a:spcAft>
                <a:spcPct val="0"/>
              </a:spcAft>
              <a:buFont typeface="Arial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457200" rtl="0" eaLnBrk="1" fontAlgn="base" hangingPunct="1">
              <a:spcBef>
                <a:spcPct val="0"/>
              </a:spcBef>
              <a:spcAft>
                <a:spcPct val="0"/>
              </a:spcAft>
              <a:buSzPct val="100000"/>
              <a:buFont typeface="Lucida Grande"/>
              <a:buChar char="-"/>
              <a:defRPr sz="27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Lucida Grande" charset="0"/>
              <a:buChar char="-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dirty="0">
                <a:latin typeface="Yanone Kaffeesatz Light"/>
                <a:cs typeface="Yanone Kaffeesatz Light"/>
              </a:rPr>
              <a:t>m</a:t>
            </a:r>
            <a:r>
              <a:rPr lang="en-US" sz="2800" dirty="0" smtClean="0">
                <a:latin typeface="Yanone Kaffeesatz Light"/>
                <a:cs typeface="Yanone Kaffeesatz Light"/>
              </a:rPr>
              <a:t> = 2 tasks</a:t>
            </a:r>
            <a:endParaRPr lang="en-US" sz="2800" dirty="0">
              <a:latin typeface="Yanone Kaffeesatz Light"/>
              <a:cs typeface="Yanone Kaffeesatz Light"/>
            </a:endParaRPr>
          </a:p>
        </p:txBody>
      </p:sp>
      <p:sp>
        <p:nvSpPr>
          <p:cNvPr id="76" name="Content Placeholder 1"/>
          <p:cNvSpPr txBox="1">
            <a:spLocks/>
          </p:cNvSpPr>
          <p:nvPr/>
        </p:nvSpPr>
        <p:spPr bwMode="auto">
          <a:xfrm>
            <a:off x="4267200" y="2348773"/>
            <a:ext cx="1143000" cy="52402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defTabSz="457200" rtl="0" eaLnBrk="1" fontAlgn="base" hangingPunct="1">
              <a:spcBef>
                <a:spcPts val="2000"/>
              </a:spcBef>
              <a:spcAft>
                <a:spcPct val="0"/>
              </a:spcAft>
              <a:buFont typeface="Arial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457200" rtl="0" eaLnBrk="1" fontAlgn="base" hangingPunct="1">
              <a:spcBef>
                <a:spcPct val="0"/>
              </a:spcBef>
              <a:spcAft>
                <a:spcPct val="0"/>
              </a:spcAft>
              <a:buSzPct val="100000"/>
              <a:buFont typeface="Lucida Grande"/>
              <a:buChar char="-"/>
              <a:defRPr sz="27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Lucida Grande" charset="0"/>
              <a:buChar char="-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dirty="0" smtClean="0">
                <a:latin typeface="Yanone Kaffeesatz Light"/>
                <a:cs typeface="Yanone Kaffeesatz Light"/>
              </a:rPr>
              <a:t>4 probes (d = 2)</a:t>
            </a:r>
            <a:endParaRPr lang="en-US" sz="2400" dirty="0">
              <a:latin typeface="Yanone Kaffeesatz Light"/>
              <a:cs typeface="Yanone Kaffeesatz Light"/>
            </a:endParaRPr>
          </a:p>
        </p:txBody>
      </p:sp>
      <p:sp>
        <p:nvSpPr>
          <p:cNvPr id="78" name="Arc 77"/>
          <p:cNvSpPr/>
          <p:nvPr/>
        </p:nvSpPr>
        <p:spPr>
          <a:xfrm rot="1439802">
            <a:off x="3383191" y="2812296"/>
            <a:ext cx="1676380" cy="1676380"/>
          </a:xfrm>
          <a:prstGeom prst="arc">
            <a:avLst>
              <a:gd name="adj1" fmla="val 18185058"/>
              <a:gd name="adj2" fmla="val 1257584"/>
            </a:avLst>
          </a:prstGeom>
          <a:ln w="28575" cmpd="sng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Yanone Kaffeesatz Light"/>
              <a:cs typeface="Yanone Kaffeesatz Light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6311756" y="4162062"/>
            <a:ext cx="196850" cy="2921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6510295" y="4688634"/>
            <a:ext cx="196850" cy="2921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80" name="Content Placeholder 1"/>
          <p:cNvSpPr txBox="1">
            <a:spLocks/>
          </p:cNvSpPr>
          <p:nvPr/>
        </p:nvSpPr>
        <p:spPr>
          <a:xfrm>
            <a:off x="457200" y="6172200"/>
            <a:ext cx="8229600" cy="639762"/>
          </a:xfrm>
          <a:prstGeom prst="rect">
            <a:avLst/>
          </a:prstGeom>
          <a:ln w="25400" cap="flat" cmpd="sng" algn="ctr">
            <a:noFill/>
            <a:prstDash val="soli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Yanone Kaffeesatz Light"/>
                <a:cs typeface="Yanone Kaffeesatz Light"/>
              </a:rPr>
              <a:t>More at </a:t>
            </a:r>
            <a:r>
              <a:rPr lang="en-US" sz="2800" dirty="0" err="1" smtClean="0">
                <a:solidFill>
                  <a:schemeClr val="bg1">
                    <a:lumMod val="50000"/>
                  </a:schemeClr>
                </a:solidFill>
                <a:latin typeface="Yanone Kaffeesatz Light"/>
                <a:cs typeface="Yanone Kaffeesatz Light"/>
              </a:rPr>
              <a:t>tinyurl.com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Yanone Kaffeesatz Light"/>
                <a:cs typeface="Yanone Kaffeesatz Light"/>
              </a:rPr>
              <a:t>/sparrow-scheduler</a:t>
            </a:r>
          </a:p>
        </p:txBody>
      </p:sp>
    </p:spTree>
    <p:extLst>
      <p:ext uri="{BB962C8B-B14F-4D97-AF65-F5344CB8AC3E}">
        <p14:creationId xmlns:p14="http://schemas.microsoft.com/office/powerpoint/2010/main" val="2313133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8" grpId="0" animBg="1"/>
      <p:bldP spid="84" grpId="0" animBg="1"/>
      <p:bldP spid="8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Sparrow: Performance on TPC-H Workload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5486401"/>
            <a:ext cx="8229600" cy="6858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Within 12% of offline optimal; median queuing delay of 8ms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526870-1056-6443-8143-01D7FAD8CC62}" type="slidenum">
              <a:rPr lang="en-US" smtClean="0"/>
              <a:t>29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687" y="1447800"/>
            <a:ext cx="6595332" cy="3942461"/>
          </a:xfrm>
          <a:prstGeom prst="rect">
            <a:avLst/>
          </a:prstGeom>
        </p:spPr>
      </p:pic>
      <p:sp>
        <p:nvSpPr>
          <p:cNvPr id="6" name="Content Placeholder 1"/>
          <p:cNvSpPr txBox="1">
            <a:spLocks/>
          </p:cNvSpPr>
          <p:nvPr/>
        </p:nvSpPr>
        <p:spPr>
          <a:xfrm>
            <a:off x="457200" y="6172200"/>
            <a:ext cx="8229600" cy="639762"/>
          </a:xfrm>
          <a:prstGeom prst="rect">
            <a:avLst/>
          </a:prstGeom>
          <a:ln w="25400" cap="flat" cmpd="sng" algn="ctr">
            <a:noFill/>
            <a:prstDash val="soli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Yanone Kaffeesatz Light"/>
                <a:cs typeface="Yanone Kaffeesatz Light"/>
              </a:rPr>
              <a:t>More at </a:t>
            </a:r>
            <a:r>
              <a:rPr lang="en-US" sz="2800" dirty="0" err="1" smtClean="0">
                <a:solidFill>
                  <a:schemeClr val="bg1">
                    <a:lumMod val="50000"/>
                  </a:schemeClr>
                </a:solidFill>
                <a:latin typeface="Yanone Kaffeesatz Light"/>
                <a:cs typeface="Yanone Kaffeesatz Light"/>
              </a:rPr>
              <a:t>tinyurl.com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Yanone Kaffeesatz Light"/>
                <a:cs typeface="Yanone Kaffeesatz Light"/>
              </a:rPr>
              <a:t>/sparrow-scheduler</a:t>
            </a:r>
          </a:p>
        </p:txBody>
      </p:sp>
    </p:spTree>
    <p:extLst>
      <p:ext uri="{BB962C8B-B14F-4D97-AF65-F5344CB8AC3E}">
        <p14:creationId xmlns:p14="http://schemas.microsoft.com/office/powerpoint/2010/main" val="4228399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"/>
          <p:cNvSpPr txBox="1">
            <a:spLocks/>
          </p:cNvSpPr>
          <p:nvPr/>
        </p:nvSpPr>
        <p:spPr>
          <a:xfrm>
            <a:off x="990600" y="2094875"/>
            <a:ext cx="3125788" cy="6397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 smtClean="0">
                <a:solidFill>
                  <a:schemeClr val="tx1"/>
                </a:solidFill>
                <a:latin typeface="+mn-lt"/>
              </a:rPr>
              <a:t>Today’s tasks</a:t>
            </a:r>
            <a:endParaRPr lang="en-US" sz="4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Text Placeholder 7"/>
          <p:cNvSpPr txBox="1">
            <a:spLocks/>
          </p:cNvSpPr>
          <p:nvPr/>
        </p:nvSpPr>
        <p:spPr>
          <a:xfrm>
            <a:off x="5867400" y="2094875"/>
            <a:ext cx="2819400" cy="8382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4400" dirty="0" smtClean="0">
                <a:latin typeface="+mn-lt"/>
              </a:rPr>
              <a:t>Tiny Tasks</a:t>
            </a:r>
            <a:endParaRPr lang="en-US" sz="4400" dirty="0">
              <a:latin typeface="+mn-lt"/>
            </a:endParaRPr>
          </a:p>
        </p:txBody>
      </p:sp>
      <p:pic>
        <p:nvPicPr>
          <p:cNvPr id="5" name="Picture 4" descr="tiny_task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2856875"/>
            <a:ext cx="3962400" cy="2858125"/>
          </a:xfrm>
          <a:prstGeom prst="rect">
            <a:avLst/>
          </a:prstGeom>
        </p:spPr>
      </p:pic>
      <p:pic>
        <p:nvPicPr>
          <p:cNvPr id="9" name="Picture 8" descr="old_task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6875"/>
            <a:ext cx="3962400" cy="2858125"/>
          </a:xfrm>
          <a:prstGeom prst="rect">
            <a:avLst/>
          </a:prstGeom>
        </p:spPr>
      </p:pic>
      <p:sp>
        <p:nvSpPr>
          <p:cNvPr id="10" name="Left Arrow 9"/>
          <p:cNvSpPr/>
          <p:nvPr/>
        </p:nvSpPr>
        <p:spPr>
          <a:xfrm rot="10800000">
            <a:off x="4267200" y="3618875"/>
            <a:ext cx="914400" cy="914400"/>
          </a:xfrm>
          <a:prstGeom prst="lef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5"/>
          <p:cNvSpPr txBox="1">
            <a:spLocks/>
          </p:cNvSpPr>
          <p:nvPr/>
        </p:nvSpPr>
        <p:spPr>
          <a:xfrm>
            <a:off x="533400" y="152400"/>
            <a:ext cx="81534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Yanone Kaffeesatz Light"/>
                <a:ea typeface="+mn-ea"/>
                <a:cs typeface="Yanone Kaffeesatz Light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0" dirty="0" smtClean="0">
                <a:solidFill>
                  <a:schemeClr val="tx1"/>
                </a:solidFill>
                <a:latin typeface="+mn-lt"/>
              </a:rPr>
              <a:t>Use smaller tasks!</a:t>
            </a:r>
            <a:endParaRPr lang="en-US" sz="8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432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3"/>
    </mc:Choice>
    <mc:Fallback xmlns="">
      <p:transition spd="slow" advTm="62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2286000"/>
            <a:ext cx="289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latin typeface="Yanone Kaffeesatz Light"/>
                <a:cs typeface="Yanone Kaffeesatz Light"/>
              </a:rPr>
              <a:t>Why?</a:t>
            </a:r>
            <a:endParaRPr lang="en-US" sz="9600" b="1" dirty="0">
              <a:latin typeface="Yanone Kaffeesatz Light"/>
              <a:cs typeface="Yanone Kaffeesatz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95600" y="2286000"/>
            <a:ext cx="289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latin typeface="Yanone Kaffeesatz Light"/>
                <a:cs typeface="Yanone Kaffeesatz Light"/>
              </a:rPr>
              <a:t>How?</a:t>
            </a:r>
            <a:endParaRPr lang="en-US" sz="9600" b="1" dirty="0">
              <a:latin typeface="Yanone Kaffeesatz Light"/>
              <a:cs typeface="Yanone Kaffeesatz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62600" y="2286000"/>
            <a:ext cx="3429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latin typeface="Yanone Kaffeesatz Light"/>
                <a:cs typeface="Yanone Kaffeesatz Light"/>
              </a:rPr>
              <a:t>Where?</a:t>
            </a:r>
            <a:endParaRPr lang="en-US" sz="9600" b="1" dirty="0">
              <a:latin typeface="Yanone Kaffeesatz Light"/>
              <a:cs typeface="Yanone Kaffeesatz Light"/>
            </a:endParaRPr>
          </a:p>
        </p:txBody>
      </p:sp>
    </p:spTree>
    <p:extLst>
      <p:ext uri="{BB962C8B-B14F-4D97-AF65-F5344CB8AC3E}">
        <p14:creationId xmlns:p14="http://schemas.microsoft.com/office/powerpoint/2010/main" val="167415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3"/>
    </mc:Choice>
    <mc:Fallback xmlns="">
      <p:transition spd="slow" advTm="62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2286000"/>
            <a:ext cx="289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latin typeface="Yanone Kaffeesatz Light"/>
                <a:cs typeface="Yanone Kaffeesatz Light"/>
              </a:rPr>
              <a:t>Why?</a:t>
            </a:r>
            <a:endParaRPr lang="en-US" sz="9600" b="1" dirty="0">
              <a:latin typeface="Yanone Kaffeesatz Light"/>
              <a:cs typeface="Yanone Kaffeesatz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95600" y="2286000"/>
            <a:ext cx="289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solidFill>
                  <a:schemeClr val="bg1">
                    <a:lumMod val="65000"/>
                  </a:schemeClr>
                </a:solidFill>
                <a:latin typeface="Yanone Kaffeesatz Light"/>
                <a:cs typeface="Yanone Kaffeesatz Light"/>
              </a:rPr>
              <a:t>How?</a:t>
            </a:r>
            <a:endParaRPr lang="en-US" sz="9600" b="1" dirty="0">
              <a:solidFill>
                <a:schemeClr val="bg1">
                  <a:lumMod val="65000"/>
                </a:schemeClr>
              </a:solidFill>
              <a:latin typeface="Yanone Kaffeesatz Light"/>
              <a:cs typeface="Yanone Kaffeesatz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62600" y="2286000"/>
            <a:ext cx="3429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solidFill>
                  <a:schemeClr val="bg1">
                    <a:lumMod val="65000"/>
                  </a:schemeClr>
                </a:solidFill>
                <a:latin typeface="Yanone Kaffeesatz Light"/>
                <a:cs typeface="Yanone Kaffeesatz Light"/>
              </a:rPr>
              <a:t>Where?</a:t>
            </a:r>
            <a:endParaRPr lang="en-US" sz="9600" b="1" dirty="0">
              <a:solidFill>
                <a:schemeClr val="bg1">
                  <a:lumMod val="65000"/>
                </a:schemeClr>
              </a:solidFill>
              <a:latin typeface="Yanone Kaffeesatz Light"/>
              <a:cs typeface="Yanone Kaffeesatz Light"/>
            </a:endParaRPr>
          </a:p>
        </p:txBody>
      </p:sp>
    </p:spTree>
    <p:extLst>
      <p:ext uri="{BB962C8B-B14F-4D97-AF65-F5344CB8AC3E}">
        <p14:creationId xmlns:p14="http://schemas.microsoft.com/office/powerpoint/2010/main" val="14558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3"/>
    </mc:Choice>
    <mc:Fallback xmlns="">
      <p:transition spd="slow" advTm="62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inpacking-befor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1905000"/>
            <a:ext cx="6019800" cy="43421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Problem: Skew and Stragglers</a:t>
            </a:r>
            <a:endParaRPr lang="en-US" dirty="0"/>
          </a:p>
        </p:txBody>
      </p:sp>
      <p:sp>
        <p:nvSpPr>
          <p:cNvPr id="13" name="Content Placeholder 9"/>
          <p:cNvSpPr txBox="1">
            <a:spLocks/>
          </p:cNvSpPr>
          <p:nvPr/>
        </p:nvSpPr>
        <p:spPr>
          <a:xfrm>
            <a:off x="5562600" y="2286000"/>
            <a:ext cx="3276600" cy="1981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4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sz="4000" dirty="0" smtClean="0"/>
              <a:t>Contended machine?</a:t>
            </a:r>
          </a:p>
          <a:p>
            <a:pPr marL="0" indent="0" algn="ctr">
              <a:lnSpc>
                <a:spcPts val="44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US" sz="4000" dirty="0" smtClean="0"/>
              <a:t>Data skew?</a:t>
            </a:r>
            <a:endParaRPr lang="en-US" sz="4000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5638800" y="2438400"/>
            <a:ext cx="533400" cy="304800"/>
          </a:xfrm>
          <a:prstGeom prst="straightConnector1">
            <a:avLst/>
          </a:prstGeom>
          <a:ln>
            <a:solidFill>
              <a:srgbClr val="00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078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Benefit: Handling of Skew and Stragglers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371600" y="1600200"/>
            <a:ext cx="3125788" cy="639762"/>
          </a:xfrm>
        </p:spPr>
        <p:txBody>
          <a:bodyPr>
            <a:noAutofit/>
          </a:bodyPr>
          <a:lstStyle/>
          <a:p>
            <a:pPr algn="ctr"/>
            <a:r>
              <a:rPr lang="en-US" sz="3600" b="0" dirty="0" smtClean="0"/>
              <a:t>Today’s tasks</a:t>
            </a:r>
            <a:endParaRPr lang="en-US" sz="3600" b="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5715000" y="1600200"/>
            <a:ext cx="2819400" cy="639762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3600" b="0" dirty="0" smtClean="0"/>
              <a:t>Tiny Tasks</a:t>
            </a:r>
            <a:endParaRPr lang="en-US" sz="3600" b="0" dirty="0"/>
          </a:p>
        </p:txBody>
      </p:sp>
      <p:sp>
        <p:nvSpPr>
          <p:cNvPr id="13" name="Text Placeholder 5"/>
          <p:cNvSpPr txBox="1">
            <a:spLocks/>
          </p:cNvSpPr>
          <p:nvPr/>
        </p:nvSpPr>
        <p:spPr>
          <a:xfrm>
            <a:off x="838200" y="5791200"/>
            <a:ext cx="7543800" cy="6397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1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1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b="1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0" dirty="0" smtClean="0">
                <a:latin typeface="Yanone Kaffeesatz Bold"/>
                <a:cs typeface="Yanone Kaffeesatz Bold"/>
              </a:rPr>
              <a:t>As much as 5.2x reduction in job completion time!</a:t>
            </a:r>
            <a:endParaRPr lang="en-US" sz="3600" b="0" dirty="0">
              <a:latin typeface="Yanone Kaffeesatz Bold"/>
              <a:cs typeface="Yanone Kaffeesatz Bold"/>
            </a:endParaRPr>
          </a:p>
        </p:txBody>
      </p:sp>
      <p:pic>
        <p:nvPicPr>
          <p:cNvPr id="9" name="Picture 8" descr="binpacking-befor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2286000"/>
            <a:ext cx="4859482" cy="3505200"/>
          </a:xfrm>
          <a:prstGeom prst="rect">
            <a:avLst/>
          </a:prstGeom>
        </p:spPr>
      </p:pic>
      <p:pic>
        <p:nvPicPr>
          <p:cNvPr id="5" name="Picture 4" descr="binpacking-after-tinier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286000"/>
            <a:ext cx="4566995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03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lot_diagram_afte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" y="2590800"/>
            <a:ext cx="6057900" cy="3568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Problem: Batch and Interactive Sharing</a:t>
            </a:r>
            <a:endParaRPr lang="en-US" dirty="0"/>
          </a:p>
        </p:txBody>
      </p:sp>
      <p:sp>
        <p:nvSpPr>
          <p:cNvPr id="12" name="Content Placeholder 9"/>
          <p:cNvSpPr txBox="1">
            <a:spLocks/>
          </p:cNvSpPr>
          <p:nvPr/>
        </p:nvSpPr>
        <p:spPr>
          <a:xfrm>
            <a:off x="76200" y="5638800"/>
            <a:ext cx="3048000" cy="114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3000" dirty="0"/>
              <a:t>H</a:t>
            </a:r>
            <a:r>
              <a:rPr lang="en-US" sz="3000" dirty="0" smtClean="0"/>
              <a:t>igh priority interactive job arrives</a:t>
            </a:r>
            <a:endParaRPr lang="en-US" sz="3000" dirty="0"/>
          </a:p>
        </p:txBody>
      </p:sp>
      <p:sp>
        <p:nvSpPr>
          <p:cNvPr id="13" name="Content Placeholder 9"/>
          <p:cNvSpPr txBox="1">
            <a:spLocks/>
          </p:cNvSpPr>
          <p:nvPr/>
        </p:nvSpPr>
        <p:spPr>
          <a:xfrm>
            <a:off x="4419600" y="2133600"/>
            <a:ext cx="31242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3000" dirty="0" smtClean="0"/>
              <a:t>Low priority batch task</a:t>
            </a:r>
            <a:endParaRPr lang="en-US" sz="3000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6858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latin typeface="Yanone Kaffeesatz Regular"/>
                <a:cs typeface="Yanone Kaffeesatz Regular"/>
              </a:rPr>
              <a:t>Clusters forced to trade off utilization and responsiveness!</a:t>
            </a:r>
            <a:endParaRPr lang="en-US" dirty="0">
              <a:latin typeface="Yanone Kaffeesatz Regular"/>
              <a:cs typeface="Yanone Kaffeesatz Regular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3783263" y="2459789"/>
            <a:ext cx="721895" cy="641685"/>
          </a:xfrm>
          <a:custGeom>
            <a:avLst/>
            <a:gdLst>
              <a:gd name="connsiteX0" fmla="*/ 721895 w 721895"/>
              <a:gd name="connsiteY0" fmla="*/ 0 h 641685"/>
              <a:gd name="connsiteX1" fmla="*/ 187158 w 721895"/>
              <a:gd name="connsiteY1" fmla="*/ 173790 h 641685"/>
              <a:gd name="connsiteX2" fmla="*/ 0 w 721895"/>
              <a:gd name="connsiteY2" fmla="*/ 641685 h 641685"/>
              <a:gd name="connsiteX3" fmla="*/ 0 w 721895"/>
              <a:gd name="connsiteY3" fmla="*/ 641685 h 641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1895" h="641685">
                <a:moveTo>
                  <a:pt x="721895" y="0"/>
                </a:moveTo>
                <a:cubicBezTo>
                  <a:pt x="514684" y="33421"/>
                  <a:pt x="307474" y="66843"/>
                  <a:pt x="187158" y="173790"/>
                </a:cubicBezTo>
                <a:cubicBezTo>
                  <a:pt x="66842" y="280737"/>
                  <a:pt x="0" y="641685"/>
                  <a:pt x="0" y="641685"/>
                </a:cubicBezTo>
                <a:lnTo>
                  <a:pt x="0" y="641685"/>
                </a:lnTo>
              </a:path>
            </a:pathLst>
          </a:cu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3128211" y="5507789"/>
            <a:ext cx="267368" cy="508000"/>
          </a:xfrm>
          <a:custGeom>
            <a:avLst/>
            <a:gdLst>
              <a:gd name="connsiteX0" fmla="*/ 0 w 267368"/>
              <a:gd name="connsiteY0" fmla="*/ 508000 h 508000"/>
              <a:gd name="connsiteX1" fmla="*/ 200526 w 267368"/>
              <a:gd name="connsiteY1" fmla="*/ 307474 h 508000"/>
              <a:gd name="connsiteX2" fmla="*/ 267368 w 267368"/>
              <a:gd name="connsiteY2" fmla="*/ 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7368" h="508000">
                <a:moveTo>
                  <a:pt x="0" y="508000"/>
                </a:moveTo>
                <a:cubicBezTo>
                  <a:pt x="77982" y="450070"/>
                  <a:pt x="155965" y="392141"/>
                  <a:pt x="200526" y="307474"/>
                </a:cubicBezTo>
                <a:cubicBezTo>
                  <a:pt x="245087" y="222807"/>
                  <a:pt x="267368" y="0"/>
                  <a:pt x="267368" y="0"/>
                </a:cubicBezTo>
              </a:path>
            </a:pathLst>
          </a:cu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83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Benefit: Improved Sharing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90600" y="1646238"/>
            <a:ext cx="3125788" cy="639762"/>
          </a:xfrm>
        </p:spPr>
        <p:txBody>
          <a:bodyPr>
            <a:noAutofit/>
          </a:bodyPr>
          <a:lstStyle/>
          <a:p>
            <a:pPr algn="ctr"/>
            <a:r>
              <a:rPr lang="en-US" sz="3600" b="0" dirty="0" smtClean="0"/>
              <a:t>Today’s tasks</a:t>
            </a:r>
            <a:endParaRPr lang="en-US" sz="3600" b="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5334000" y="1600200"/>
            <a:ext cx="3200400" cy="639762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3600" b="0" dirty="0" smtClean="0"/>
              <a:t>Tiny Tasks</a:t>
            </a:r>
            <a:endParaRPr lang="en-US" sz="3600" b="0" dirty="0"/>
          </a:p>
        </p:txBody>
      </p:sp>
      <p:sp>
        <p:nvSpPr>
          <p:cNvPr id="9" name="Text Placeholder 5"/>
          <p:cNvSpPr txBox="1">
            <a:spLocks/>
          </p:cNvSpPr>
          <p:nvPr/>
        </p:nvSpPr>
        <p:spPr>
          <a:xfrm>
            <a:off x="609600" y="5410200"/>
            <a:ext cx="8001000" cy="6096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1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1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b="1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i="0" kern="1200">
                <a:solidFill>
                  <a:schemeClr val="tx1"/>
                </a:solidFill>
                <a:latin typeface="Yanone Kaffeesatz Light"/>
                <a:ea typeface="+mn-ea"/>
                <a:cs typeface="Yanone Kaffeesatz Light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dirty="0" smtClean="0"/>
              <a:t>High-priority tasks not subject to long wait times!</a:t>
            </a:r>
            <a:endParaRPr lang="en-US" sz="3600" dirty="0"/>
          </a:p>
        </p:txBody>
      </p:sp>
      <p:pic>
        <p:nvPicPr>
          <p:cNvPr id="10" name="Picture 9" descr="slot_diagram_afte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4648200" cy="2738249"/>
          </a:xfrm>
          <a:prstGeom prst="rect">
            <a:avLst/>
          </a:prstGeom>
        </p:spPr>
      </p:pic>
      <p:pic>
        <p:nvPicPr>
          <p:cNvPr id="7" name="Picture 6" descr="slot_diagram_after_tinier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2209800"/>
            <a:ext cx="4637083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0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3">
      <a:majorFont>
        <a:latin typeface="Yanone Kaffeesatz"/>
        <a:ea typeface=""/>
        <a:cs typeface=""/>
      </a:majorFont>
      <a:minorFont>
        <a:latin typeface="Yanone Kaffeesatz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8457</TotalTime>
  <Words>1099</Words>
  <Application>Microsoft Macintosh PowerPoint</Application>
  <PresentationFormat>On-screen Show (4:3)</PresentationFormat>
  <Paragraphs>249</Paragraphs>
  <Slides>29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The Case for Tiny Tasks in Compute Clusters</vt:lpstr>
      <vt:lpstr>Setting</vt:lpstr>
      <vt:lpstr>PowerPoint Presentation</vt:lpstr>
      <vt:lpstr>PowerPoint Presentation</vt:lpstr>
      <vt:lpstr>PowerPoint Presentation</vt:lpstr>
      <vt:lpstr>Problem: Skew and Stragglers</vt:lpstr>
      <vt:lpstr>Benefit: Handling of Skew and Stragglers</vt:lpstr>
      <vt:lpstr>Problem: Batch and Interactive Sharing</vt:lpstr>
      <vt:lpstr>Benefit: Improved Sharing</vt:lpstr>
      <vt:lpstr>Benefits: Recap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Splitting Large Tasks</vt:lpstr>
      <vt:lpstr>PowerPoint Presentation</vt:lpstr>
      <vt:lpstr>PowerPoint Presentation</vt:lpstr>
      <vt:lpstr>Benefit of Eliminating Stragglers Based on Facebook Trace</vt:lpstr>
      <vt:lpstr>Why Not Preemption?</vt:lpstr>
      <vt:lpstr>Dremel/Drill/Impala</vt:lpstr>
      <vt:lpstr>Scheduling Throughput</vt:lpstr>
      <vt:lpstr>Sparrow: Technique</vt:lpstr>
      <vt:lpstr>Sparrow: Performance on TPC-H Workload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shivaram</dc:creator>
  <cp:lastModifiedBy>Kay Ousterhout</cp:lastModifiedBy>
  <cp:revision>381</cp:revision>
  <dcterms:created xsi:type="dcterms:W3CDTF">2012-10-04T23:09:40Z</dcterms:created>
  <dcterms:modified xsi:type="dcterms:W3CDTF">2013-08-05T00:34:46Z</dcterms:modified>
</cp:coreProperties>
</file>

<file path=docProps/thumbnail.jpeg>
</file>